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7" r:id="rId2"/>
    <p:sldId id="290" r:id="rId3"/>
    <p:sldId id="263" r:id="rId4"/>
    <p:sldId id="264" r:id="rId5"/>
    <p:sldId id="356" r:id="rId6"/>
    <p:sldId id="404" r:id="rId7"/>
    <p:sldId id="399" r:id="rId8"/>
    <p:sldId id="412" r:id="rId9"/>
    <p:sldId id="413" r:id="rId10"/>
    <p:sldId id="419" r:id="rId11"/>
    <p:sldId id="418" r:id="rId12"/>
    <p:sldId id="414" r:id="rId13"/>
    <p:sldId id="267" r:id="rId14"/>
    <p:sldId id="268" r:id="rId15"/>
    <p:sldId id="269" r:id="rId16"/>
    <p:sldId id="408" r:id="rId17"/>
    <p:sldId id="270" r:id="rId18"/>
    <p:sldId id="271" r:id="rId19"/>
    <p:sldId id="416" r:id="rId20"/>
    <p:sldId id="358" r:id="rId21"/>
    <p:sldId id="334" r:id="rId22"/>
    <p:sldId id="323" r:id="rId23"/>
    <p:sldId id="325" r:id="rId24"/>
    <p:sldId id="370" r:id="rId25"/>
    <p:sldId id="371" r:id="rId26"/>
    <p:sldId id="374" r:id="rId27"/>
    <p:sldId id="411" r:id="rId28"/>
    <p:sldId id="420" r:id="rId29"/>
    <p:sldId id="379" r:id="rId30"/>
    <p:sldId id="396" r:id="rId31"/>
    <p:sldId id="401" r:id="rId32"/>
    <p:sldId id="421" r:id="rId33"/>
    <p:sldId id="281" r:id="rId34"/>
    <p:sldId id="319" r:id="rId35"/>
    <p:sldId id="311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FF"/>
    <a:srgbClr val="CC66FF"/>
    <a:srgbClr val="EB43B7"/>
    <a:srgbClr val="FF6600"/>
    <a:srgbClr val="0099CC"/>
    <a:srgbClr val="CC0000"/>
    <a:srgbClr val="07B914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75" autoAdjust="0"/>
    <p:restoredTop sz="93391" autoAdjust="0"/>
  </p:normalViewPr>
  <p:slideViewPr>
    <p:cSldViewPr snapToGrid="0">
      <p:cViewPr varScale="1">
        <p:scale>
          <a:sx n="58" d="100"/>
          <a:sy n="58" d="100"/>
        </p:scale>
        <p:origin x="69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437415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311252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84747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730596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956021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437415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190165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806834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141710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89455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073767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134582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723813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77411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08090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40490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09729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5605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57904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0662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ZRsDMcaEJE" TargetMode="Externa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hZRsDMcaEJE?feature=oembed" TargetMode="Externa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w2TJ1RBsiK0?feature=oembed" TargetMode="External"/><Relationship Id="rId6" Type="http://schemas.openxmlformats.org/officeDocument/2006/relationships/hyperlink" Target="https://www.youtube.com/watch?v=w2TJ1RBsiK0" TargetMode="External"/><Relationship Id="rId5" Type="http://schemas.openxmlformats.org/officeDocument/2006/relationships/image" Target="../media/image11.jpe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3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5.wdp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class/14390278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zoc9zWFX1KU?feature=oembed" TargetMode="External"/><Relationship Id="rId5" Type="http://schemas.openxmlformats.org/officeDocument/2006/relationships/image" Target="../media/image17.jpeg"/><Relationship Id="rId4" Type="http://schemas.openxmlformats.org/officeDocument/2006/relationships/hyperlink" Target="https://www.youtube.com/watch?v=zoc9zWFX1KU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9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0.jpe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2.jpe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tHh7WuEPNO8?feature=oembed" TargetMode="External"/><Relationship Id="rId6" Type="http://schemas.openxmlformats.org/officeDocument/2006/relationships/hyperlink" Target="https://www.youtube.com/watch?v=tHh7WuEPNO8" TargetMode="External"/><Relationship Id="rId5" Type="http://schemas.microsoft.com/office/2007/relationships/hdphoto" Target="../media/hdphoto6.wdp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microsoft.com/office/2007/relationships/hdphoto" Target="../media/hdphoto6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microsoft.com/office/2007/relationships/hdphoto" Target="../media/hdphoto6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microsoft.com/office/2007/relationships/hdphoto" Target="../media/hdphoto7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emf"/><Relationship Id="rId4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5" Type="http://schemas.microsoft.com/office/2007/relationships/hdphoto" Target="../media/hdphoto8.wdp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nz9DclsuSHs?feature=oembed" TargetMode="External"/><Relationship Id="rId5" Type="http://schemas.openxmlformats.org/officeDocument/2006/relationships/image" Target="../media/image27.jpeg"/><Relationship Id="rId4" Type="http://schemas.openxmlformats.org/officeDocument/2006/relationships/hyperlink" Target="https://www.youtube.com/watch?v=nz9DclsuSHs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eLN2ILSucWQ?feature=oembed" TargetMode="External"/><Relationship Id="rId5" Type="http://schemas.openxmlformats.org/officeDocument/2006/relationships/image" Target="../media/image28.jpeg"/><Relationship Id="rId4" Type="http://schemas.openxmlformats.org/officeDocument/2006/relationships/hyperlink" Target="https://www.youtube.com/watch?v=eLN2ILSucWQ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5" Type="http://schemas.microsoft.com/office/2007/relationships/hdphoto" Target="../media/hdphoto9.wdp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reamstime.com/illustration/blow-balloon.html" TargetMode="External"/><Relationship Id="rId13" Type="http://schemas.openxmlformats.org/officeDocument/2006/relationships/hyperlink" Target="http://clipart-library.com/writing-book-cliparts.html" TargetMode="External"/><Relationship Id="rId3" Type="http://schemas.openxmlformats.org/officeDocument/2006/relationships/hyperlink" Target="https://www.youtube.com/watch?v=hZRsDMcaEJE" TargetMode="External"/><Relationship Id="rId7" Type="http://schemas.openxmlformats.org/officeDocument/2006/relationships/hyperlink" Target="http://scienceon.hani.co.kr/546099" TargetMode="External"/><Relationship Id="rId12" Type="http://schemas.openxmlformats.org/officeDocument/2006/relationships/hyperlink" Target="https://www.youtube.com/watch?v=eLN2ILSucWQ" TargetMode="External"/><Relationship Id="rId2" Type="http://schemas.openxmlformats.org/officeDocument/2006/relationships/hyperlink" Target="https://www.dreamstime.com/changing-state-matter-solid-liquid-gas-due-to-temperature-vector-illustration-image150525799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cleanpng.com/png-scalable-vector-graphics-paper-royalty-free-clip-a-6012096/download-png.html" TargetMode="External"/><Relationship Id="rId11" Type="http://schemas.openxmlformats.org/officeDocument/2006/relationships/hyperlink" Target="https://www.youtube.com/watch?v=nz9DclsuSHs" TargetMode="External"/><Relationship Id="rId5" Type="http://schemas.openxmlformats.org/officeDocument/2006/relationships/hyperlink" Target="https://kr.123rf.com/photo_48627349_stock-vector-doodle-the-girl-open-the-window-full-color.html" TargetMode="External"/><Relationship Id="rId10" Type="http://schemas.openxmlformats.org/officeDocument/2006/relationships/hyperlink" Target="https://www.youtube.com/watch?v=tHh7WuEPNO8" TargetMode="External"/><Relationship Id="rId4" Type="http://schemas.openxmlformats.org/officeDocument/2006/relationships/hyperlink" Target="https://www.youtube.com/watch?v=w2TJ1RBsiK0" TargetMode="External"/><Relationship Id="rId9" Type="http://schemas.openxmlformats.org/officeDocument/2006/relationships/hyperlink" Target="https://commons.wikimedia.org/" TargetMode="External"/><Relationship Id="rId14" Type="http://schemas.openxmlformats.org/officeDocument/2006/relationships/hyperlink" Target="https://www.uihere.com/free-cliparts/question-mark-emoticon-clip-art-silly-question-cliparts-1429704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6-2 </a:t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94544704-665B-4DD5-B435-66D7038A33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DCBD9F1-03E6-48A7-86DF-03E4D7C04747}"/>
              </a:ext>
            </a:extLst>
          </p:cNvPr>
          <p:cNvGrpSpPr/>
          <p:nvPr/>
        </p:nvGrpSpPr>
        <p:grpSpPr>
          <a:xfrm>
            <a:off x="8349389" y="3974294"/>
            <a:ext cx="3222851" cy="2731305"/>
            <a:chOff x="8349389" y="3974294"/>
            <a:chExt cx="3222851" cy="273130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7EC2DD0-9E67-45A8-9E74-8E8A10080889}"/>
                </a:ext>
              </a:extLst>
            </p:cNvPr>
            <p:cNvSpPr/>
            <p:nvPr/>
          </p:nvSpPr>
          <p:spPr>
            <a:xfrm>
              <a:off x="8475405" y="3974294"/>
              <a:ext cx="2777613" cy="2731305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DEEC3F0-406F-48C5-874E-046A335EF8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8588" b="72123" l="34017" r="74149">
                          <a14:foregroundMark x1="42188" y1="30556" x2="43854" y2="39444"/>
                          <a14:foregroundMark x1="47708" y1="36574" x2="46771" y2="39537"/>
                          <a14:foregroundMark x1="46250" y1="46852" x2="46354" y2="48889"/>
                          <a14:foregroundMark x1="51250" y1="24907" x2="53854" y2="28426"/>
                          <a14:foregroundMark x1="60260" y1="36759" x2="60208" y2="36759"/>
                          <a14:foregroundMark x1="66615" y1="53611" x2="67031" y2="55833"/>
                          <a14:foregroundMark x1="37083" y1="23611" x2="41094" y2="23241"/>
                          <a14:foregroundMark x1="41094" y1="23241" x2="45260" y2="23426"/>
                          <a14:foregroundMark x1="45260" y1="23426" x2="47865" y2="23241"/>
                          <a14:foregroundMark x1="36875" y1="21019" x2="41042" y2="20741"/>
                          <a14:foregroundMark x1="41042" y1="20741" x2="43125" y2="20926"/>
                          <a14:foregroundMark x1="36510" y1="21944" x2="36667" y2="24167"/>
                          <a14:foregroundMark x1="36667" y1="24167" x2="44792" y2="24907"/>
                          <a14:foregroundMark x1="44792" y1="24167" x2="47708" y2="24167"/>
                          <a14:foregroundMark x1="47760" y1="23611" x2="48333" y2="23426"/>
                          <a14:foregroundMark x1="47917" y1="22407" x2="41667" y2="22407"/>
                          <a14:foregroundMark x1="42917" y1="21667" x2="43750" y2="22407"/>
                          <a14:foregroundMark x1="43333" y1="21667" x2="43958" y2="21944"/>
                          <a14:foregroundMark x1="48438" y1="22222" x2="48333" y2="24167"/>
                          <a14:foregroundMark x1="37031" y1="25093" x2="41198" y2="25370"/>
                          <a14:foregroundMark x1="41198" y1="25370" x2="43698" y2="24907"/>
                          <a14:foregroundMark x1="36875" y1="21204" x2="37292" y2="21204"/>
                          <a14:foregroundMark x1="36927" y1="20278" x2="37604" y2="21481"/>
                          <a14:foregroundMark x1="37083" y1="21019" x2="38958" y2="20926"/>
                          <a14:foregroundMark x1="37083" y1="20926" x2="41042" y2="21481"/>
                          <a14:foregroundMark x1="41042" y1="21481" x2="40625" y2="20741"/>
                          <a14:foregroundMark x1="38698" y1="20926" x2="42917" y2="20185"/>
                          <a14:foregroundMark x1="42917" y1="20185" x2="42917" y2="20741"/>
                          <a14:foregroundMark x1="36667" y1="20278" x2="38438" y2="20463"/>
                          <a14:foregroundMark x1="38333" y1="20741" x2="41458" y2="20278"/>
                          <a14:foregroundMark x1="38333" y1="20463" x2="39375" y2="20185"/>
                          <a14:foregroundMark x1="44375" y1="25370" x2="48281" y2="24815"/>
                          <a14:foregroundMark x1="48281" y1="24815" x2="48281" y2="24907"/>
                          <a14:foregroundMark x1="54375" y1="30370" x2="54427" y2="31296"/>
                          <a14:foregroundMark x1="54010" y1="36296" x2="53854" y2="36944"/>
                          <a14:foregroundMark x1="52760" y1="38519" x2="53177" y2="37778"/>
                          <a14:foregroundMark x1="54271" y1="42500" x2="53958" y2="43241"/>
                          <a14:foregroundMark x1="53281" y1="45833" x2="53594" y2="45648"/>
                          <a14:foregroundMark x1="55104" y1="45926" x2="55833" y2="47130"/>
                          <a14:foregroundMark x1="56042" y1="49907" x2="56094" y2="51852"/>
                          <a14:foregroundMark x1="55937" y1="53519" x2="55260" y2="55741"/>
                          <a14:foregroundMark x1="42604" y1="41389" x2="42344" y2="42130"/>
                          <a14:foregroundMark x1="62760" y1="34722" x2="61094" y2="36481"/>
                          <a14:foregroundMark x1="64688" y1="39259" x2="64271" y2="40278"/>
                          <a14:foregroundMark x1="67708" y1="35093" x2="67708" y2="36574"/>
                        </a14:backgroundRemoval>
                      </a14:imgEffect>
                    </a14:imgLayer>
                  </a14:imgProps>
                </a:ext>
              </a:extLst>
            </a:blip>
            <a:srcRect l="29000" t="11896" r="20834" b="21185"/>
            <a:stretch/>
          </p:blipFill>
          <p:spPr>
            <a:xfrm>
              <a:off x="8349389" y="4202736"/>
              <a:ext cx="3222851" cy="24182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D9827FE-B6E9-42C0-9DED-072EE454D3B2}"/>
              </a:ext>
            </a:extLst>
          </p:cNvPr>
          <p:cNvSpPr/>
          <p:nvPr/>
        </p:nvSpPr>
        <p:spPr>
          <a:xfrm>
            <a:off x="1209040" y="4955881"/>
            <a:ext cx="1422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hlinkClick r:id="rId3"/>
              </a:rPr>
              <a:t>https://www.youtube.com/watch?v=hZRsDMcaEJE</a:t>
            </a:r>
            <a:endParaRPr lang="en-US" sz="1600" dirty="0"/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101B4C5D-457C-43FF-8CB2-2C7D972D41C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Online Media 3" title="￪ﾳﾼ￭ﾕﾙ ￬ﾋﾤ￭ﾗﾘ- ￪ﾵﾬ￬ﾋﾬ￫ﾠﾥ￪ﾳﾼ ￬ﾛﾐ￬ﾋﾬ￫ﾠﾥ">
            <a:hlinkClick r:id="" action="ppaction://media"/>
            <a:extLst>
              <a:ext uri="{FF2B5EF4-FFF2-40B4-BE49-F238E27FC236}">
                <a16:creationId xmlns:a16="http://schemas.microsoft.com/office/drawing/2014/main" id="{84D2CCD9-4ED0-432F-9AA2-EC967EB2D0C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631440" y="824901"/>
            <a:ext cx="9397554" cy="52861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FF22BE-877D-480C-BCFC-DABC887F74B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767FA8C-5876-4638-A7F1-6B14B1DD8964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원심력과 구심력</a:t>
            </a:r>
            <a:endParaRPr lang="en-US" sz="4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B53CAA-13FA-4E68-88C8-B3A921EC3D7F}"/>
              </a:ext>
            </a:extLst>
          </p:cNvPr>
          <p:cNvSpPr txBox="1"/>
          <p:nvPr/>
        </p:nvSpPr>
        <p:spPr>
          <a:xfrm>
            <a:off x="50800" y="896819"/>
            <a:ext cx="2565400" cy="3596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ko-KR" altLang="en-US" sz="2400" b="1" dirty="0">
                <a:latin typeface="+mn-ea"/>
              </a:rPr>
              <a:t>원운동하는 물체에 나타나는 관성의 힘</a:t>
            </a:r>
            <a:r>
              <a:rPr lang="en-US" altLang="ko-KR" sz="2400" b="1" dirty="0">
                <a:latin typeface="+mn-ea"/>
              </a:rPr>
              <a:t>, </a:t>
            </a:r>
            <a:r>
              <a:rPr lang="ko-KR" altLang="en-US" sz="2400" b="1" dirty="0">
                <a:latin typeface="+mn-ea"/>
              </a:rPr>
              <a:t>원심력과 구심력</a:t>
            </a:r>
            <a:r>
              <a:rPr lang="en-US" altLang="ko-KR" sz="2400" b="1" dirty="0">
                <a:latin typeface="+mn-ea"/>
              </a:rPr>
              <a:t>. </a:t>
            </a:r>
            <a:r>
              <a:rPr lang="ko-KR" altLang="en-US" sz="2400" b="1" dirty="0">
                <a:latin typeface="+mn-ea"/>
              </a:rPr>
              <a:t>작용하는 것처럼 느껴지지만 실제로 존재하는 힘은 아니랍니다</a:t>
            </a:r>
            <a:r>
              <a:rPr lang="en-US" altLang="ko-KR" sz="2400" b="1" dirty="0">
                <a:latin typeface="+mn-ea"/>
              </a:rPr>
              <a:t>.</a:t>
            </a:r>
            <a:endParaRPr lang="en-US" sz="24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2547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8ED57472-577B-45F8-886E-94D4F7B302B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EA61B1-8084-44DE-A933-05FBF0E36E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31" t="18167" r="12344" b="18333"/>
          <a:stretch/>
        </p:blipFill>
        <p:spPr>
          <a:xfrm>
            <a:off x="308700" y="212235"/>
            <a:ext cx="11574600" cy="57721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21A9C2-DC30-4672-9E7F-85965011C7B9}"/>
              </a:ext>
            </a:extLst>
          </p:cNvPr>
          <p:cNvSpPr txBox="1"/>
          <p:nvPr/>
        </p:nvSpPr>
        <p:spPr>
          <a:xfrm>
            <a:off x="1767840" y="2123440"/>
            <a:ext cx="147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solidFill>
                  <a:srgbClr val="FF0000"/>
                </a:solidFill>
              </a:rPr>
              <a:t>부력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E26CFF-22E9-4A4F-AF47-0F79B59F26B2}"/>
              </a:ext>
            </a:extLst>
          </p:cNvPr>
          <p:cNvSpPr txBox="1"/>
          <p:nvPr/>
        </p:nvSpPr>
        <p:spPr>
          <a:xfrm>
            <a:off x="1767840" y="2861794"/>
            <a:ext cx="147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solidFill>
                  <a:srgbClr val="FF0000"/>
                </a:solidFill>
              </a:rPr>
              <a:t>중력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D97412-722B-4337-91CB-B5FF46EB7C7A}"/>
              </a:ext>
            </a:extLst>
          </p:cNvPr>
          <p:cNvSpPr txBox="1"/>
          <p:nvPr/>
        </p:nvSpPr>
        <p:spPr>
          <a:xfrm>
            <a:off x="1686560" y="3612062"/>
            <a:ext cx="162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solidFill>
                  <a:srgbClr val="FF0000"/>
                </a:solidFill>
              </a:rPr>
              <a:t>가속도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498FA9-314A-43DD-A514-DD4D760F244B}"/>
              </a:ext>
            </a:extLst>
          </p:cNvPr>
          <p:cNvSpPr txBox="1"/>
          <p:nvPr/>
        </p:nvSpPr>
        <p:spPr>
          <a:xfrm>
            <a:off x="1595120" y="4406296"/>
            <a:ext cx="1798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solidFill>
                  <a:srgbClr val="FF0000"/>
                </a:solidFill>
              </a:rPr>
              <a:t>원심력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6BDEA5-8A19-49BC-BE28-E8A1525BC27A}"/>
              </a:ext>
            </a:extLst>
          </p:cNvPr>
          <p:cNvSpPr txBox="1"/>
          <p:nvPr/>
        </p:nvSpPr>
        <p:spPr>
          <a:xfrm>
            <a:off x="1767840" y="5139495"/>
            <a:ext cx="147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solidFill>
                  <a:srgbClr val="FF0000"/>
                </a:solidFill>
              </a:rPr>
              <a:t>관성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678FB81-955D-48A3-835E-A21AD6DBC706}"/>
              </a:ext>
            </a:extLst>
          </p:cNvPr>
          <p:cNvSpPr/>
          <p:nvPr/>
        </p:nvSpPr>
        <p:spPr>
          <a:xfrm>
            <a:off x="9617620" y="5361940"/>
            <a:ext cx="2123440" cy="1244889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000" dirty="0"/>
              <a:t>워크북 </a:t>
            </a:r>
            <a:r>
              <a:rPr lang="en-US" altLang="ko-KR" sz="3000" dirty="0"/>
              <a:t>37</a:t>
            </a:r>
            <a:r>
              <a:rPr lang="ko-KR" altLang="en-US" sz="3000" dirty="0"/>
              <a:t>쪽</a:t>
            </a:r>
            <a:endParaRPr lang="en-US" sz="3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A7D7C19-3E37-44A7-9CDC-9C09A6A1B9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3686" y="2227911"/>
            <a:ext cx="4138154" cy="279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44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87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화학</a:t>
            </a:r>
            <a:endParaRPr lang="en-US" sz="4000" dirty="0"/>
          </a:p>
        </p:txBody>
      </p:sp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1A3865E7-E684-423F-A818-B57F3D054E0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Online Media 1" title="￬ﾛﾐ￬ﾆﾌ￪ﾸﾰ￭ﾘﾸ￬ﾆﾡ, ￬ﾛﾐ￬ﾆﾌ￪ﾸﾰ￭ﾘﾸ ￫ﾞﾩ, ￬ﾤﾑ2 ￪ﾳﾼ￭ﾕﾙ, ￬ﾣﾼ￪ﾸﾰ￬ﾜﾨ￭ﾑﾜ, ￬ﾗﾴ￪ﾳﾵ￫ﾮﾤ￬ﾧﾁ">
            <a:hlinkClick r:id="" action="ppaction://media"/>
            <a:extLst>
              <a:ext uri="{FF2B5EF4-FFF2-40B4-BE49-F238E27FC236}">
                <a16:creationId xmlns:a16="http://schemas.microsoft.com/office/drawing/2014/main" id="{A1443174-178F-4B69-9CCA-71E979FB855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182400" y="969972"/>
            <a:ext cx="9009600" cy="50679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519573F-25CA-4B04-9C3F-56E3B25BAD59}"/>
              </a:ext>
            </a:extLst>
          </p:cNvPr>
          <p:cNvSpPr/>
          <p:nvPr/>
        </p:nvSpPr>
        <p:spPr>
          <a:xfrm>
            <a:off x="1520183" y="4093974"/>
            <a:ext cx="16825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hlinkClick r:id="rId6"/>
              </a:rPr>
              <a:t>https://www.youtube.com/watch?v=w2TJ1RBsiK0</a:t>
            </a:r>
            <a:endParaRPr lang="en-US" sz="1600" dirty="0"/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E30C6687-24A0-49D0-8599-1AFD6162DA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127395"/>
              </p:ext>
            </p:extLst>
          </p:nvPr>
        </p:nvGraphicFramePr>
        <p:xfrm>
          <a:off x="0" y="1038453"/>
          <a:ext cx="3182400" cy="2987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82400">
                  <a:extLst>
                    <a:ext uri="{9D8B030D-6E8A-4147-A177-3AD203B41FA5}">
                      <a16:colId xmlns:a16="http://schemas.microsoft.com/office/drawing/2014/main" val="3775481851"/>
                    </a:ext>
                  </a:extLst>
                </a:gridCol>
              </a:tblGrid>
              <a:tr h="39768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산소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8547651"/>
                  </a:ext>
                </a:extLst>
              </a:tr>
              <a:tr h="39768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이산화탄소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3415537"/>
                  </a:ext>
                </a:extLst>
              </a:tr>
              <a:tr h="39768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수소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3992015"/>
                  </a:ext>
                </a:extLst>
              </a:tr>
              <a:tr h="39768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탄소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342939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3555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AA379C5-1108-44BF-82E2-11360C88CA8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265" t="28281" r="10778" b="61302"/>
          <a:stretch/>
        </p:blipFill>
        <p:spPr>
          <a:xfrm>
            <a:off x="15240" y="14845"/>
            <a:ext cx="12161520" cy="828104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7FB9E9-48F3-42CD-9258-16FC33C6A770}"/>
              </a:ext>
            </a:extLst>
          </p:cNvPr>
          <p:cNvSpPr txBox="1"/>
          <p:nvPr/>
        </p:nvSpPr>
        <p:spPr>
          <a:xfrm>
            <a:off x="5273854" y="1259555"/>
            <a:ext cx="6902902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사진에 뭐가 있어요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뭘 하려는 걸까요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742C6D-1448-4B1E-B604-3DB050BB8167}"/>
              </a:ext>
            </a:extLst>
          </p:cNvPr>
          <p:cNvSpPr txBox="1"/>
          <p:nvPr/>
        </p:nvSpPr>
        <p:spPr>
          <a:xfrm>
            <a:off x="2706221" y="4430802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컵을 빼려고 할 때 필요한 것이 뭐예요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7A7713-F032-46EB-87DF-68941C1E4B3C}"/>
              </a:ext>
            </a:extLst>
          </p:cNvPr>
          <p:cNvSpPr txBox="1"/>
          <p:nvPr/>
        </p:nvSpPr>
        <p:spPr>
          <a:xfrm>
            <a:off x="2706218" y="4999387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어떤 방법으로 컵을 빼요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40DB3B-4A75-4A53-AA8E-86DA399A8667}"/>
              </a:ext>
            </a:extLst>
          </p:cNvPr>
          <p:cNvSpPr/>
          <p:nvPr/>
        </p:nvSpPr>
        <p:spPr>
          <a:xfrm>
            <a:off x="554238" y="4816882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23</a:t>
            </a:r>
            <a:endParaRPr lang="en-US" sz="16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9EFAF9A-ABA1-49AB-97D1-C1EB039934D6}"/>
              </a:ext>
            </a:extLst>
          </p:cNvPr>
          <p:cNvSpPr txBox="1">
            <a:spLocks/>
          </p:cNvSpPr>
          <p:nvPr/>
        </p:nvSpPr>
        <p:spPr>
          <a:xfrm>
            <a:off x="9159754" y="95496"/>
            <a:ext cx="2804160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88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697654-2412-4DA0-9389-B6F34183929F}"/>
              </a:ext>
            </a:extLst>
          </p:cNvPr>
          <p:cNvSpPr txBox="1"/>
          <p:nvPr/>
        </p:nvSpPr>
        <p:spPr>
          <a:xfrm>
            <a:off x="5273854" y="2000440"/>
            <a:ext cx="6902902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두 개의 컵이 포개져 있을 때 어떻게 뺄 수 있는지 알려 주는 대화를 들어 볼 거예요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잘 들어 보세요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07FA53-DF75-42DE-A140-53F16742EF23}"/>
              </a:ext>
            </a:extLst>
          </p:cNvPr>
          <p:cNvSpPr txBox="1"/>
          <p:nvPr/>
        </p:nvSpPr>
        <p:spPr>
          <a:xfrm>
            <a:off x="2706219" y="5567972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컵은 어떤 원리로 빠지는 거예요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?</a:t>
            </a:r>
            <a:endParaRPr lang="en-US" sz="3000" b="1" dirty="0">
              <a:solidFill>
                <a:srgbClr val="FF3399"/>
              </a:solidFill>
              <a:latin typeface="+mn-ea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94F1A88-6829-45AE-81A8-CAC6547FA8EB}"/>
              </a:ext>
            </a:extLst>
          </p:cNvPr>
          <p:cNvSpPr/>
          <p:nvPr/>
        </p:nvSpPr>
        <p:spPr>
          <a:xfrm>
            <a:off x="10551677" y="5367123"/>
            <a:ext cx="1412237" cy="127385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000" dirty="0"/>
              <a:t>2</a:t>
            </a:r>
            <a:r>
              <a:rPr lang="ko-KR" altLang="en-US" sz="3000" dirty="0"/>
              <a:t>명씩 </a:t>
            </a:r>
            <a:endParaRPr lang="en-US" altLang="ko-KR" sz="3000" dirty="0"/>
          </a:p>
          <a:p>
            <a:pPr algn="ctr"/>
            <a:r>
              <a:rPr lang="ko-KR" altLang="en-US" sz="3000" dirty="0"/>
              <a:t>읽기</a:t>
            </a:r>
            <a:endParaRPr lang="en-US" sz="3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2C4D4C-8547-42D5-87D9-08908B6D722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883" r="7066" b="7854"/>
          <a:stretch/>
        </p:blipFill>
        <p:spPr>
          <a:xfrm>
            <a:off x="-1" y="874802"/>
            <a:ext cx="5275139" cy="3343014"/>
          </a:xfrm>
          <a:prstGeom prst="rect">
            <a:avLst/>
          </a:prstGeom>
        </p:spPr>
      </p:pic>
      <p:pic>
        <p:nvPicPr>
          <p:cNvPr id="2" name="023">
            <a:hlinkClick r:id="" action="ppaction://media"/>
            <a:extLst>
              <a:ext uri="{FF2B5EF4-FFF2-40B4-BE49-F238E27FC236}">
                <a16:creationId xmlns:a16="http://schemas.microsoft.com/office/drawing/2014/main" id="{9F44F210-A898-49FA-B50C-945203F6FD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03679" y="4822251"/>
            <a:ext cx="937261" cy="937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39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095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3" grpId="0"/>
      <p:bldP spid="25" grpId="0"/>
      <p:bldP spid="15" grpId="0"/>
      <p:bldP spid="13" grpId="0"/>
      <p:bldP spid="14" grpId="0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553F9E-2703-41BA-B866-4A0FA4A342E4}"/>
              </a:ext>
            </a:extLst>
          </p:cNvPr>
          <p:cNvSpPr txBox="1"/>
          <p:nvPr/>
        </p:nvSpPr>
        <p:spPr>
          <a:xfrm>
            <a:off x="4433478" y="2090404"/>
            <a:ext cx="7758522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FF00FF"/>
                </a:solidFill>
                <a:latin typeface="+mn-ea"/>
              </a:rPr>
              <a:t>로라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: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문을 잠깐 열어요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.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그리고 다시 닫아요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.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 </a:t>
            </a:r>
            <a:endParaRPr lang="en-US" sz="3200" dirty="0">
              <a:solidFill>
                <a:srgbClr val="FF00FF"/>
              </a:solidFill>
              <a:latin typeface="+mn-ea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42152B-88C2-4A9E-A088-DED155DA2A21}"/>
              </a:ext>
            </a:extLst>
          </p:cNvPr>
          <p:cNvSpPr/>
          <p:nvPr/>
        </p:nvSpPr>
        <p:spPr>
          <a:xfrm>
            <a:off x="603159" y="113391"/>
            <a:ext cx="607196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  –</a:t>
            </a:r>
            <a:r>
              <a:rPr lang="ko-KR" altLang="en-US" sz="3200" dirty="0">
                <a:latin typeface="+mn-ea"/>
              </a:rPr>
              <a:t>았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었다가</a:t>
            </a:r>
            <a:endParaRPr lang="en-US" sz="3200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C562A7-C483-49C8-AB86-994232398C36}"/>
              </a:ext>
            </a:extLst>
          </p:cNvPr>
          <p:cNvSpPr txBox="1"/>
          <p:nvPr/>
        </p:nvSpPr>
        <p:spPr>
          <a:xfrm>
            <a:off x="4433478" y="886311"/>
            <a:ext cx="7758522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교실 공기가 안 좋아요</a:t>
            </a:r>
            <a:r>
              <a:rPr lang="en-US" altLang="ko-KR" sz="3200" dirty="0">
                <a:latin typeface="+mn-ea"/>
              </a:rPr>
              <a:t>. </a:t>
            </a:r>
            <a:r>
              <a:rPr lang="ko-KR" altLang="en-US" sz="3200" dirty="0">
                <a:latin typeface="+mn-ea"/>
              </a:rPr>
              <a:t>어떻게 하죠</a:t>
            </a:r>
            <a:r>
              <a:rPr lang="en-US" altLang="ko-KR" sz="3200" dirty="0">
                <a:latin typeface="+mn-ea"/>
              </a:rPr>
              <a:t>?</a:t>
            </a:r>
            <a:endParaRPr lang="en-US" sz="32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AB9142-279E-4743-9870-8F213ABDC5C9}"/>
              </a:ext>
            </a:extLst>
          </p:cNvPr>
          <p:cNvSpPr txBox="1"/>
          <p:nvPr/>
        </p:nvSpPr>
        <p:spPr>
          <a:xfrm>
            <a:off x="4433478" y="3294497"/>
            <a:ext cx="7758522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맞아요</a:t>
            </a:r>
            <a:r>
              <a:rPr lang="en-US" altLang="ko-KR" sz="3200" dirty="0">
                <a:latin typeface="+mn-ea"/>
              </a:rPr>
              <a:t>. </a:t>
            </a:r>
            <a:r>
              <a:rPr lang="ko-KR" altLang="en-US" sz="3200" dirty="0">
                <a:latin typeface="+mn-ea"/>
              </a:rPr>
              <a:t>교실 공기가 안 좋을 때는 문을 잠깐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열었다가</a:t>
            </a:r>
            <a:r>
              <a:rPr lang="ko-KR" altLang="en-US" sz="3200" dirty="0">
                <a:latin typeface="+mn-ea"/>
              </a:rPr>
              <a:t> 다시 닫아요</a:t>
            </a:r>
            <a:r>
              <a:rPr lang="en-US" altLang="ko-KR" sz="3200" dirty="0">
                <a:latin typeface="+mn-ea"/>
              </a:rPr>
              <a:t>.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226B7-7E7F-47D2-B800-62FDC823F030}"/>
              </a:ext>
            </a:extLst>
          </p:cNvPr>
          <p:cNvSpPr txBox="1"/>
          <p:nvPr/>
        </p:nvSpPr>
        <p:spPr>
          <a:xfrm>
            <a:off x="0" y="5167485"/>
            <a:ext cx="12192000" cy="89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더워서 옷을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벗었다가</a:t>
            </a:r>
            <a:r>
              <a:rPr lang="ko-KR" altLang="en-US" sz="3600" b="1" dirty="0">
                <a:latin typeface="+mn-ea"/>
              </a:rPr>
              <a:t> 금방 추워져서 다시 입었어요</a:t>
            </a:r>
            <a:r>
              <a:rPr lang="en-US" altLang="ko-KR" sz="3600" b="1" dirty="0">
                <a:latin typeface="+mn-ea"/>
              </a:rPr>
              <a:t>.</a:t>
            </a:r>
            <a:endParaRPr lang="en-US" sz="2800" b="1" dirty="0">
              <a:latin typeface="+mn-ea"/>
            </a:endParaRPr>
          </a:p>
        </p:txBody>
      </p:sp>
      <p:pic>
        <p:nvPicPr>
          <p:cNvPr id="1026" name="Picture 2" descr="Doodle The Girl Open The Window - Full Color Royalty Free Cliparts ...">
            <a:extLst>
              <a:ext uri="{FF2B5EF4-FFF2-40B4-BE49-F238E27FC236}">
                <a16:creationId xmlns:a16="http://schemas.microsoft.com/office/drawing/2014/main" id="{8AFF5F87-EB74-445F-BA89-A80B63F76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70" y="886311"/>
            <a:ext cx="4278031" cy="3636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37E2FB-2F75-4040-8FB2-3B72DAF53B1C}"/>
              </a:ext>
            </a:extLst>
          </p:cNvPr>
          <p:cNvSpPr txBox="1"/>
          <p:nvPr/>
        </p:nvSpPr>
        <p:spPr>
          <a:xfrm>
            <a:off x="1895820" y="3931679"/>
            <a:ext cx="13552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©123rf.com</a:t>
            </a:r>
          </a:p>
        </p:txBody>
      </p:sp>
    </p:spTree>
    <p:extLst>
      <p:ext uri="{BB962C8B-B14F-4D97-AF65-F5344CB8AC3E}">
        <p14:creationId xmlns:p14="http://schemas.microsoft.com/office/powerpoint/2010/main" val="3731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CA968C-C48A-4307-9C89-6AB8CA237303}"/>
              </a:ext>
            </a:extLst>
          </p:cNvPr>
          <p:cNvSpPr txBox="1"/>
          <p:nvPr/>
        </p:nvSpPr>
        <p:spPr>
          <a:xfrm>
            <a:off x="416561" y="2130353"/>
            <a:ext cx="122077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컵 두 개가 포개졌을 때 뜨거운 물에 잠깐 </a:t>
            </a:r>
            <a:r>
              <a:rPr lang="ko-KR" altLang="en-US" sz="3200" b="1" dirty="0">
                <a:solidFill>
                  <a:srgbClr val="FF0000"/>
                </a:solidFill>
              </a:rPr>
              <a:t>넣었다가</a:t>
            </a:r>
            <a:r>
              <a:rPr lang="ko-KR" altLang="en-US" sz="3200" dirty="0"/>
              <a:t> 빼면 컵이 </a:t>
            </a:r>
            <a:endParaRPr lang="en-US" altLang="ko-KR" sz="3200" dirty="0"/>
          </a:p>
          <a:p>
            <a:r>
              <a:rPr lang="ko-KR" altLang="en-US" sz="3200" dirty="0"/>
              <a:t>빠질 것입니다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31651E-0563-4D30-BC2A-657D4B2646AF}"/>
              </a:ext>
            </a:extLst>
          </p:cNvPr>
          <p:cNvSpPr txBox="1"/>
          <p:nvPr/>
        </p:nvSpPr>
        <p:spPr>
          <a:xfrm>
            <a:off x="410952" y="3435543"/>
            <a:ext cx="12191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휴대 전화 화면이 잘 안 나올 때 전원을 </a:t>
            </a:r>
            <a:r>
              <a:rPr lang="ko-KR" altLang="en-US" sz="3200" b="1" dirty="0">
                <a:solidFill>
                  <a:srgbClr val="FF0000"/>
                </a:solidFill>
              </a:rPr>
              <a:t>껐다가</a:t>
            </a:r>
            <a:r>
              <a:rPr lang="ko-KR" altLang="en-US" sz="3200" dirty="0"/>
              <a:t> 켜면 다시 될 </a:t>
            </a:r>
            <a:endParaRPr lang="en-US" altLang="ko-KR" sz="3200" dirty="0"/>
          </a:p>
          <a:p>
            <a:r>
              <a:rPr lang="ko-KR" altLang="en-US" sz="3200" dirty="0"/>
              <a:t>수도 있을 거야</a:t>
            </a:r>
            <a:r>
              <a:rPr lang="en-US" altLang="ko-KR" sz="3200" dirty="0"/>
              <a:t>.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09E206-B6F2-482E-BBD2-2AC5FA177B74}"/>
              </a:ext>
            </a:extLst>
          </p:cNvPr>
          <p:cNvSpPr txBox="1"/>
          <p:nvPr/>
        </p:nvSpPr>
        <p:spPr>
          <a:xfrm>
            <a:off x="410952" y="4737022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자동차가 </a:t>
            </a:r>
            <a:r>
              <a:rPr lang="ko-KR" altLang="en-US" sz="3200" b="1" dirty="0">
                <a:solidFill>
                  <a:srgbClr val="FF0000"/>
                </a:solidFill>
              </a:rPr>
              <a:t>멈췄다가</a:t>
            </a:r>
            <a:r>
              <a:rPr lang="ko-KR" altLang="en-US" sz="3200" dirty="0"/>
              <a:t> 출발하면 관성 때문에 몸이 뒤로 젖혀진다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6FD6DD-AAAB-4F4F-9D85-39BF660BEC83}"/>
              </a:ext>
            </a:extLst>
          </p:cNvPr>
          <p:cNvSpPr/>
          <p:nvPr/>
        </p:nvSpPr>
        <p:spPr>
          <a:xfrm>
            <a:off x="6923512" y="5507886"/>
            <a:ext cx="5262880" cy="67505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89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1</a:t>
            </a:r>
            <a:endParaRPr lang="en-US" sz="3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C9DB87-AC9D-4DB7-A929-9ED7DF7E8F88}"/>
              </a:ext>
            </a:extLst>
          </p:cNvPr>
          <p:cNvSpPr txBox="1"/>
          <p:nvPr/>
        </p:nvSpPr>
        <p:spPr>
          <a:xfrm>
            <a:off x="0" y="825627"/>
            <a:ext cx="12191998" cy="1104245"/>
          </a:xfrm>
          <a:prstGeom prst="wave">
            <a:avLst>
              <a:gd name="adj1" fmla="val 6258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This expression is used when one action is followed immediately by another action. It</a:t>
            </a:r>
          </a:p>
          <a:p>
            <a:r>
              <a:rPr lang="en-US" sz="2400" dirty="0"/>
              <a:t>  goes with a verb.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D663D8C-F1BA-4EB1-9AFE-CCAE696EEDF2}"/>
              </a:ext>
            </a:extLst>
          </p:cNvPr>
          <p:cNvSpPr/>
          <p:nvPr/>
        </p:nvSpPr>
        <p:spPr>
          <a:xfrm>
            <a:off x="8803338" y="8717"/>
            <a:ext cx="3383054" cy="980462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DAEF82B-B83B-4422-BEE2-1546C43A233B}"/>
              </a:ext>
            </a:extLst>
          </p:cNvPr>
          <p:cNvSpPr/>
          <p:nvPr/>
        </p:nvSpPr>
        <p:spPr>
          <a:xfrm>
            <a:off x="603159" y="113391"/>
            <a:ext cx="607196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  –</a:t>
            </a:r>
            <a:r>
              <a:rPr lang="ko-KR" altLang="en-US" sz="3200" dirty="0">
                <a:latin typeface="+mn-ea"/>
              </a:rPr>
              <a:t>았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었다가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8568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 animBg="1"/>
      <p:bldP spid="12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36EAB87-47DB-4030-9849-BB62531FC2BA}"/>
              </a:ext>
            </a:extLst>
          </p:cNvPr>
          <p:cNvSpPr/>
          <p:nvPr/>
        </p:nvSpPr>
        <p:spPr>
          <a:xfrm>
            <a:off x="603158" y="113391"/>
            <a:ext cx="9022623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  –</a:t>
            </a:r>
            <a:r>
              <a:rPr lang="ko-KR" altLang="en-US" sz="3200" dirty="0">
                <a:latin typeface="+mn-ea"/>
              </a:rPr>
              <a:t>았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었다가</a:t>
            </a:r>
            <a:r>
              <a:rPr lang="en-US" altLang="ko-KR" sz="3200" dirty="0">
                <a:latin typeface="+mn-ea"/>
              </a:rPr>
              <a:t>:</a:t>
            </a:r>
            <a:r>
              <a:rPr lang="ko-KR" altLang="en-US" sz="3200" dirty="0">
                <a:latin typeface="+mn-ea"/>
              </a:rPr>
              <a:t> </a:t>
            </a:r>
            <a:r>
              <a:rPr lang="en-US" altLang="ko-KR" sz="2800" dirty="0">
                <a:latin typeface="+mn-ea"/>
              </a:rPr>
              <a:t>Conjugation Rules</a:t>
            </a:r>
            <a:endParaRPr lang="en-US" sz="3200" dirty="0">
              <a:latin typeface="+mn-ea"/>
            </a:endParaRP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FED4270-9FF4-4499-B3AF-345D9550808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AF625A0-8CA1-40E5-8AEC-B110B0B27A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4825122"/>
              </p:ext>
            </p:extLst>
          </p:nvPr>
        </p:nvGraphicFramePr>
        <p:xfrm>
          <a:off x="0" y="1101706"/>
          <a:ext cx="12192000" cy="39596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6814619"/>
                    </a:ext>
                  </a:extLst>
                </a:gridCol>
                <a:gridCol w="2397760">
                  <a:extLst>
                    <a:ext uri="{9D8B030D-6E8A-4147-A177-3AD203B41FA5}">
                      <a16:colId xmlns:a16="http://schemas.microsoft.com/office/drawing/2014/main" val="4094433664"/>
                    </a:ext>
                  </a:extLst>
                </a:gridCol>
                <a:gridCol w="3911600">
                  <a:extLst>
                    <a:ext uri="{9D8B030D-6E8A-4147-A177-3AD203B41FA5}">
                      <a16:colId xmlns:a16="http://schemas.microsoft.com/office/drawing/2014/main" val="2157679890"/>
                    </a:ext>
                  </a:extLst>
                </a:gridCol>
                <a:gridCol w="5151120">
                  <a:extLst>
                    <a:ext uri="{9D8B030D-6E8A-4147-A177-3AD203B41FA5}">
                      <a16:colId xmlns:a16="http://schemas.microsoft.com/office/drawing/2014/main" val="2520221068"/>
                    </a:ext>
                  </a:extLst>
                </a:gridCol>
              </a:tblGrid>
              <a:tr h="1319872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ㅏ</a:t>
                      </a:r>
                      <a:r>
                        <a:rPr lang="en-US" altLang="ko-KR" sz="3600" dirty="0"/>
                        <a:t>, </a:t>
                      </a:r>
                      <a:r>
                        <a:rPr lang="ko-KR" altLang="en-US" sz="3600" dirty="0"/>
                        <a:t>ㅗ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+ </a:t>
                      </a:r>
                      <a:r>
                        <a:rPr lang="ko-KR" altLang="en-US" sz="3600" dirty="0"/>
                        <a:t>았다가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앉았다가 </a:t>
                      </a:r>
                      <a:r>
                        <a:rPr lang="en-US" altLang="ko-KR" sz="3600" dirty="0"/>
                        <a:t>(</a:t>
                      </a:r>
                      <a:r>
                        <a:rPr lang="ko-KR" altLang="en-US" sz="3600" dirty="0"/>
                        <a:t>일어서다</a:t>
                      </a:r>
                      <a:r>
                        <a:rPr lang="en-US" altLang="ko-KR" sz="3600" dirty="0"/>
                        <a:t>)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7748553"/>
                  </a:ext>
                </a:extLst>
              </a:tr>
              <a:tr h="1319872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All other vowels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+ </a:t>
                      </a:r>
                      <a:r>
                        <a:rPr lang="ko-KR" altLang="en-US" sz="3600" dirty="0"/>
                        <a:t>었다가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입었다가 </a:t>
                      </a:r>
                      <a:r>
                        <a:rPr lang="en-US" altLang="ko-KR" sz="3600" dirty="0"/>
                        <a:t>(</a:t>
                      </a:r>
                      <a:r>
                        <a:rPr lang="ko-KR" altLang="en-US" sz="3600" dirty="0"/>
                        <a:t>벗다</a:t>
                      </a:r>
                      <a:r>
                        <a:rPr lang="en-US" altLang="ko-KR" sz="3600" dirty="0"/>
                        <a:t>)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3426066"/>
                  </a:ext>
                </a:extLst>
              </a:tr>
              <a:tr h="1319872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-</a:t>
                      </a:r>
                      <a:r>
                        <a:rPr lang="ko-KR" altLang="en-US" sz="3600" dirty="0"/>
                        <a:t>하다</a:t>
                      </a:r>
                      <a:r>
                        <a:rPr lang="en-US" altLang="ko-KR" sz="3600" dirty="0"/>
                        <a:t> </a:t>
                      </a:r>
                      <a:r>
                        <a:rPr lang="en-US" altLang="ko-KR" sz="3200" dirty="0"/>
                        <a:t>ending verb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+ </a:t>
                      </a:r>
                      <a:r>
                        <a:rPr lang="ko-KR" altLang="en-US" sz="3600" dirty="0"/>
                        <a:t>했다가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예약했다가 </a:t>
                      </a:r>
                      <a:r>
                        <a:rPr lang="en-US" altLang="ko-KR" sz="3600" dirty="0"/>
                        <a:t>(</a:t>
                      </a:r>
                      <a:r>
                        <a:rPr lang="ko-KR" altLang="en-US" sz="3600" dirty="0"/>
                        <a:t>취소하다</a:t>
                      </a:r>
                      <a:r>
                        <a:rPr lang="en-US" altLang="ko-KR" sz="3600" dirty="0"/>
                        <a:t>)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51862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560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EAE574-A683-4352-9794-002EE2A00206}"/>
              </a:ext>
            </a:extLst>
          </p:cNvPr>
          <p:cNvSpPr/>
          <p:nvPr/>
        </p:nvSpPr>
        <p:spPr>
          <a:xfrm>
            <a:off x="5486399" y="239528"/>
            <a:ext cx="6351639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  –</a:t>
            </a:r>
            <a:r>
              <a:rPr lang="ko-KR" altLang="en-US" sz="3200" dirty="0">
                <a:latin typeface="+mn-ea"/>
              </a:rPr>
              <a:t>기 때문이다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78B17-8510-4F7C-B675-ED7DEECBCBBC}"/>
              </a:ext>
            </a:extLst>
          </p:cNvPr>
          <p:cNvSpPr txBox="1"/>
          <p:nvPr/>
        </p:nvSpPr>
        <p:spPr>
          <a:xfrm>
            <a:off x="99152" y="3962014"/>
            <a:ext cx="12192000" cy="2220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꺼져 가는 불씨에 바람을 불어 넣으면 불이 다시 살아나요</a:t>
            </a:r>
            <a:r>
              <a:rPr lang="en-US" altLang="ko-KR" sz="3600" b="1" dirty="0">
                <a:latin typeface="+mn-ea"/>
              </a:rPr>
              <a:t>. </a:t>
            </a:r>
            <a:r>
              <a:rPr lang="ko-KR" altLang="en-US" sz="3600" b="1" dirty="0">
                <a:latin typeface="+mn-ea"/>
              </a:rPr>
              <a:t>왜냐하면 바람을 불어 넣을 때 산소가 </a:t>
            </a:r>
            <a:r>
              <a:rPr lang="ko-KR" altLang="en-US" sz="3600" b="1" dirty="0">
                <a:solidFill>
                  <a:srgbClr val="FF0000"/>
                </a:solidFill>
                <a:latin typeface="+mn-ea"/>
              </a:rPr>
              <a:t>공급되기</a:t>
            </a:r>
            <a:r>
              <a:rPr lang="ko-KR" altLang="en-US" sz="3600" b="1" dirty="0">
                <a:latin typeface="+mn-ea"/>
              </a:rPr>
              <a:t>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때문이에요</a:t>
            </a:r>
            <a:r>
              <a:rPr lang="en-US" altLang="ko-KR" sz="3600" b="1" dirty="0">
                <a:latin typeface="+mn-ea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6E20B4-1577-4078-BC99-52D1EB55B48D}"/>
              </a:ext>
            </a:extLst>
          </p:cNvPr>
          <p:cNvSpPr txBox="1"/>
          <p:nvPr/>
        </p:nvSpPr>
        <p:spPr>
          <a:xfrm>
            <a:off x="5516520" y="2379488"/>
            <a:ext cx="5954119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FF00FF"/>
                </a:solidFill>
                <a:latin typeface="+mn-ea"/>
              </a:rPr>
              <a:t>조쉬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: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하품이 나는 이유는 몸에 산소가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부족하기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때문이에요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.</a:t>
            </a:r>
            <a:endParaRPr lang="en-US" sz="3200" dirty="0">
              <a:solidFill>
                <a:srgbClr val="FF00FF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C81C09-51DA-4DDC-84C2-157138C96B78}"/>
              </a:ext>
            </a:extLst>
          </p:cNvPr>
          <p:cNvSpPr txBox="1"/>
          <p:nvPr/>
        </p:nvSpPr>
        <p:spPr>
          <a:xfrm>
            <a:off x="5516520" y="1098506"/>
            <a:ext cx="6502760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수업 시간에 하품이 날 때가 있죠</a:t>
            </a:r>
            <a:r>
              <a:rPr lang="en-US" altLang="ko-KR" sz="3200" dirty="0">
                <a:latin typeface="+mn-ea"/>
              </a:rPr>
              <a:t>? </a:t>
            </a:r>
            <a:r>
              <a:rPr lang="ko-KR" altLang="en-US" sz="3200" dirty="0">
                <a:latin typeface="+mn-ea"/>
              </a:rPr>
              <a:t>왜 그럴까요</a:t>
            </a:r>
            <a:r>
              <a:rPr lang="en-US" altLang="ko-KR" sz="3200" dirty="0">
                <a:latin typeface="+mn-ea"/>
              </a:rPr>
              <a:t>?</a:t>
            </a:r>
            <a:endParaRPr lang="en-US" sz="3200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A81A6D-8DB4-4132-B742-A8EEF69D4629}"/>
              </a:ext>
            </a:extLst>
          </p:cNvPr>
          <p:cNvSpPr txBox="1"/>
          <p:nvPr/>
        </p:nvSpPr>
        <p:spPr>
          <a:xfrm>
            <a:off x="268844" y="3599324"/>
            <a:ext cx="13452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©</a:t>
            </a:r>
            <a:r>
              <a:rPr lang="ko-KR" altLang="en-US" sz="1000" dirty="0"/>
              <a:t>한겨레 자료 사진</a:t>
            </a:r>
            <a:endParaRPr lang="en-US" sz="1000" dirty="0"/>
          </a:p>
        </p:txBody>
      </p:sp>
      <p:pic>
        <p:nvPicPr>
          <p:cNvPr id="2050" name="Picture 2" descr="사이언스온 - 참을수록 참기 어려운 '하품의 전염'…왜?">
            <a:extLst>
              <a:ext uri="{FF2B5EF4-FFF2-40B4-BE49-F238E27FC236}">
                <a16:creationId xmlns:a16="http://schemas.microsoft.com/office/drawing/2014/main" id="{1CA916B7-D908-4795-859E-F069A63A7A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5516521" cy="3598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73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1200"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C6B18E-43A7-43FF-B4D7-91EF23D74221}"/>
              </a:ext>
            </a:extLst>
          </p:cNvPr>
          <p:cNvSpPr txBox="1"/>
          <p:nvPr/>
        </p:nvSpPr>
        <p:spPr>
          <a:xfrm>
            <a:off x="0" y="865450"/>
            <a:ext cx="12192000" cy="1120319"/>
          </a:xfrm>
          <a:prstGeom prst="wave">
            <a:avLst>
              <a:gd name="adj1" fmla="val 6579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This expression is used to indicate a reason. It can be attached to either a verb or</a:t>
            </a:r>
          </a:p>
          <a:p>
            <a:r>
              <a:rPr lang="en-US" sz="2400" dirty="0"/>
              <a:t>  adjective.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C48230-BCF0-476E-8712-29FF188ECA4A}"/>
              </a:ext>
            </a:extLst>
          </p:cNvPr>
          <p:cNvSpPr txBox="1"/>
          <p:nvPr/>
        </p:nvSpPr>
        <p:spPr>
          <a:xfrm>
            <a:off x="286439" y="2298978"/>
            <a:ext cx="12207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냉동실에서 병이 깨지는 것은 부피가 </a:t>
            </a:r>
            <a:r>
              <a:rPr lang="ko-KR" altLang="en-US" sz="3200" b="1" dirty="0">
                <a:solidFill>
                  <a:srgbClr val="FF0000"/>
                </a:solidFill>
              </a:rPr>
              <a:t>팽창하기 때문이다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A2382D-0152-4963-ADCB-E3888557943E}"/>
              </a:ext>
            </a:extLst>
          </p:cNvPr>
          <p:cNvSpPr txBox="1"/>
          <p:nvPr/>
        </p:nvSpPr>
        <p:spPr>
          <a:xfrm>
            <a:off x="286439" y="3219456"/>
            <a:ext cx="122077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브레이크를 밟으면 자동차가 정지하는 이유는 마찰력이 </a:t>
            </a:r>
            <a:r>
              <a:rPr lang="ko-KR" altLang="en-US" sz="3200" b="1" dirty="0">
                <a:solidFill>
                  <a:srgbClr val="FF0000"/>
                </a:solidFill>
              </a:rPr>
              <a:t>발생하기 때문이다</a:t>
            </a:r>
            <a:r>
              <a:rPr lang="en-US" altLang="ko-KR" sz="3200" dirty="0"/>
              <a:t>.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F9AB72-5BD9-4900-9D31-12BCAFA777FB}"/>
              </a:ext>
            </a:extLst>
          </p:cNvPr>
          <p:cNvSpPr txBox="1"/>
          <p:nvPr/>
        </p:nvSpPr>
        <p:spPr>
          <a:xfrm>
            <a:off x="270675" y="4607067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사과가 나무에서 떨어지는 것은 중력이 </a:t>
            </a:r>
            <a:r>
              <a:rPr lang="ko-KR" altLang="en-US" sz="3200" b="1" dirty="0">
                <a:solidFill>
                  <a:srgbClr val="FF0000"/>
                </a:solidFill>
              </a:rPr>
              <a:t>작용하기 때문이다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2D3FB55-84D7-42F6-9753-11F0D5F72161}"/>
              </a:ext>
            </a:extLst>
          </p:cNvPr>
          <p:cNvSpPr/>
          <p:nvPr/>
        </p:nvSpPr>
        <p:spPr>
          <a:xfrm>
            <a:off x="8587461" y="57594"/>
            <a:ext cx="3588774" cy="89976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0064B11-E7EC-47A0-B28B-D1929F8EE3A8}"/>
              </a:ext>
            </a:extLst>
          </p:cNvPr>
          <p:cNvSpPr/>
          <p:nvPr/>
        </p:nvSpPr>
        <p:spPr>
          <a:xfrm>
            <a:off x="7382994" y="5339192"/>
            <a:ext cx="4793241" cy="67505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8</a:t>
            </a:r>
            <a:r>
              <a:rPr lang="en-US" altLang="ko-KR" sz="3200"/>
              <a:t>9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85D4AE3-C8DD-48FC-82B5-237219E6FC92}"/>
              </a:ext>
            </a:extLst>
          </p:cNvPr>
          <p:cNvSpPr/>
          <p:nvPr/>
        </p:nvSpPr>
        <p:spPr>
          <a:xfrm>
            <a:off x="609599" y="190368"/>
            <a:ext cx="6351639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  –</a:t>
            </a:r>
            <a:r>
              <a:rPr lang="ko-KR" altLang="en-US" sz="3200" dirty="0">
                <a:latin typeface="+mn-ea"/>
              </a:rPr>
              <a:t>기 때문이다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4354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36EAB87-47DB-4030-9849-BB62531FC2BA}"/>
              </a:ext>
            </a:extLst>
          </p:cNvPr>
          <p:cNvSpPr/>
          <p:nvPr/>
        </p:nvSpPr>
        <p:spPr>
          <a:xfrm>
            <a:off x="603158" y="113391"/>
            <a:ext cx="9668601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 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ㅁ에 따라</a:t>
            </a:r>
            <a:r>
              <a:rPr lang="en-US" altLang="ko-KR" sz="3200" dirty="0">
                <a:latin typeface="+mn-ea"/>
              </a:rPr>
              <a:t>:</a:t>
            </a:r>
            <a:r>
              <a:rPr lang="ko-KR" altLang="en-US" sz="3200" dirty="0">
                <a:latin typeface="+mn-ea"/>
              </a:rPr>
              <a:t> </a:t>
            </a:r>
            <a:r>
              <a:rPr lang="en-US" altLang="ko-KR" sz="2800" dirty="0">
                <a:latin typeface="+mn-ea"/>
              </a:rPr>
              <a:t>Conjugation Rules</a:t>
            </a:r>
            <a:endParaRPr lang="en-US" sz="3200" dirty="0">
              <a:latin typeface="+mn-ea"/>
            </a:endParaRP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FED4270-9FF4-4499-B3AF-345D9550808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AF625A0-8CA1-40E5-8AEC-B110B0B27A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5137865"/>
              </p:ext>
            </p:extLst>
          </p:nvPr>
        </p:nvGraphicFramePr>
        <p:xfrm>
          <a:off x="0" y="1156791"/>
          <a:ext cx="12192000" cy="30572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6814619"/>
                    </a:ext>
                  </a:extLst>
                </a:gridCol>
                <a:gridCol w="2397760">
                  <a:extLst>
                    <a:ext uri="{9D8B030D-6E8A-4147-A177-3AD203B41FA5}">
                      <a16:colId xmlns:a16="http://schemas.microsoft.com/office/drawing/2014/main" val="4094433664"/>
                    </a:ext>
                  </a:extLst>
                </a:gridCol>
                <a:gridCol w="4531360">
                  <a:extLst>
                    <a:ext uri="{9D8B030D-6E8A-4147-A177-3AD203B41FA5}">
                      <a16:colId xmlns:a16="http://schemas.microsoft.com/office/drawing/2014/main" val="2157679890"/>
                    </a:ext>
                  </a:extLst>
                </a:gridCol>
                <a:gridCol w="4531360">
                  <a:extLst>
                    <a:ext uri="{9D8B030D-6E8A-4147-A177-3AD203B41FA5}">
                      <a16:colId xmlns:a16="http://schemas.microsoft.com/office/drawing/2014/main" val="2520221068"/>
                    </a:ext>
                  </a:extLst>
                </a:gridCol>
              </a:tblGrid>
              <a:tr h="1319872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받침 </a:t>
                      </a:r>
                      <a:r>
                        <a:rPr lang="en-US" altLang="ko-KR" sz="3600" dirty="0"/>
                        <a:t>O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+ </a:t>
                      </a:r>
                      <a:r>
                        <a:rPr lang="ko-KR" altLang="en-US" sz="3600" dirty="0"/>
                        <a:t>음에 따라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먹음에 따라</a:t>
                      </a:r>
                      <a:endParaRPr lang="en-US" altLang="ko-KR" sz="3600" dirty="0"/>
                    </a:p>
                    <a:p>
                      <a:pPr algn="ctr"/>
                      <a:r>
                        <a:rPr lang="ko-KR" altLang="en-US" sz="3600" dirty="0"/>
                        <a:t>입음에 따라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7748553"/>
                  </a:ext>
                </a:extLst>
              </a:tr>
              <a:tr h="1319872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받침 </a:t>
                      </a:r>
                      <a:r>
                        <a:rPr lang="en-US" altLang="ko-KR" sz="3600" dirty="0"/>
                        <a:t>X, </a:t>
                      </a:r>
                      <a:r>
                        <a:rPr lang="ko-KR" altLang="en-US" sz="3600" dirty="0"/>
                        <a:t>ㄹ받침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+ </a:t>
                      </a:r>
                      <a:r>
                        <a:rPr lang="ko-KR" altLang="en-US" sz="3600" dirty="0"/>
                        <a:t>ㅁ에 따라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감에 따라</a:t>
                      </a:r>
                      <a:endParaRPr lang="en-US" altLang="ko-KR" sz="3600" dirty="0"/>
                    </a:p>
                    <a:p>
                      <a:pPr algn="ctr"/>
                      <a:r>
                        <a:rPr lang="ko-KR" altLang="en-US" sz="3600" dirty="0"/>
                        <a:t>함에 따라</a:t>
                      </a:r>
                      <a:endParaRPr lang="en-US" altLang="ko-KR" sz="3600" dirty="0"/>
                    </a:p>
                    <a:p>
                      <a:pPr algn="ctr"/>
                      <a:r>
                        <a:rPr lang="ko-KR" altLang="en-US" sz="3600" dirty="0"/>
                        <a:t>만듦에 따라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34260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5622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7832035" y="1"/>
            <a:ext cx="4359965" cy="1087120"/>
          </a:xfrm>
          <a:prstGeom prst="rect">
            <a:avLst/>
          </a:prstGeom>
          <a:solidFill>
            <a:srgbClr val="EB43B7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Unit </a:t>
            </a:r>
            <a:r>
              <a:rPr lang="en-US" sz="7200" b="1" dirty="0"/>
              <a:t>09</a:t>
            </a:r>
            <a:endParaRPr lang="en-US" sz="48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CAF3646-63AE-4427-8937-B8C4FFC49FA0}"/>
              </a:ext>
            </a:extLst>
          </p:cNvPr>
          <p:cNvSpPr/>
          <p:nvPr/>
        </p:nvSpPr>
        <p:spPr>
          <a:xfrm>
            <a:off x="8403783" y="5446806"/>
            <a:ext cx="378821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https://quizlet.com/class/14390278/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FB4DDC-5D8A-43C3-8321-929C31B6A4CE}"/>
              </a:ext>
            </a:extLst>
          </p:cNvPr>
          <p:cNvSpPr txBox="1">
            <a:spLocks/>
          </p:cNvSpPr>
          <p:nvPr/>
        </p:nvSpPr>
        <p:spPr>
          <a:xfrm>
            <a:off x="8007953" y="1819528"/>
            <a:ext cx="4184047" cy="381194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7200" b="1" kern="0" dirty="0">
                <a:latin typeface="+mj-lt"/>
                <a:ea typeface="Malgun Gothic" panose="020B0503020000020004" pitchFamily="34" charset="-127"/>
              </a:rPr>
              <a:t>생활 속의 과학</a:t>
            </a:r>
            <a:endParaRPr lang="en-US" sz="7200" b="1" kern="0" dirty="0">
              <a:latin typeface="+mj-lt"/>
              <a:ea typeface="Malgun Gothic" panose="020B0503020000020004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9C15D6-8A15-4835-9501-E0B649057C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84" t="416" r="1830"/>
          <a:stretch/>
        </p:blipFill>
        <p:spPr>
          <a:xfrm>
            <a:off x="0" y="0"/>
            <a:ext cx="7902612" cy="6193103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C28E6E54-3A94-4791-8430-7408C9D36EE2}"/>
              </a:ext>
            </a:extLst>
          </p:cNvPr>
          <p:cNvSpPr/>
          <p:nvPr/>
        </p:nvSpPr>
        <p:spPr>
          <a:xfrm>
            <a:off x="7274410" y="5080000"/>
            <a:ext cx="1134140" cy="1102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단어 학습 링크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3478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듣기 활동 전 새 단어 확인</a:t>
            </a:r>
            <a:endParaRPr lang="en-US" sz="3200" dirty="0">
              <a:latin typeface="+mn-ea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91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BFEA214-B489-45C0-A7B7-AACF680A68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4315120"/>
              </p:ext>
            </p:extLst>
          </p:nvPr>
        </p:nvGraphicFramePr>
        <p:xfrm>
          <a:off x="-1" y="719662"/>
          <a:ext cx="12192000" cy="15236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67620770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49908150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198111765"/>
                    </a:ext>
                  </a:extLst>
                </a:gridCol>
              </a:tblGrid>
              <a:tr h="152363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불다</a:t>
                      </a:r>
                      <a:endParaRPr lang="en-US" sz="44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내뿜다</a:t>
                      </a:r>
                      <a:endParaRPr lang="en-US" sz="44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들이마시다</a:t>
                      </a:r>
                      <a:endParaRPr lang="en-US" sz="4400" dirty="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4705394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2C4ED277-3835-4552-A7F2-5310E88D8B67}"/>
              </a:ext>
            </a:extLst>
          </p:cNvPr>
          <p:cNvSpPr/>
          <p:nvPr/>
        </p:nvSpPr>
        <p:spPr>
          <a:xfrm>
            <a:off x="-1" y="2414245"/>
            <a:ext cx="12192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000000"/>
              </a:buClr>
              <a:defRPr/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호흡으로 이 단어들을 표현해 보세요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graphicFrame>
        <p:nvGraphicFramePr>
          <p:cNvPr id="11" name="Table 3">
            <a:extLst>
              <a:ext uri="{FF2B5EF4-FFF2-40B4-BE49-F238E27FC236}">
                <a16:creationId xmlns:a16="http://schemas.microsoft.com/office/drawing/2014/main" id="{865DC5B2-87F5-491C-9609-C13316AC35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5370827"/>
              </p:ext>
            </p:extLst>
          </p:nvPr>
        </p:nvGraphicFramePr>
        <p:xfrm>
          <a:off x="-1" y="3105255"/>
          <a:ext cx="12192000" cy="15236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676207701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71359424"/>
                    </a:ext>
                  </a:extLst>
                </a:gridCol>
              </a:tblGrid>
              <a:tr h="152363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뜨다</a:t>
                      </a:r>
                      <a:endParaRPr lang="en-US" sz="44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가라앉다</a:t>
                      </a:r>
                      <a:endParaRPr lang="en-US" sz="4400" dirty="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4705394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E79BDCAB-7DCF-45E8-9EF3-B1F30E5B2C93}"/>
              </a:ext>
            </a:extLst>
          </p:cNvPr>
          <p:cNvSpPr/>
          <p:nvPr/>
        </p:nvSpPr>
        <p:spPr>
          <a:xfrm>
            <a:off x="-1" y="4765901"/>
            <a:ext cx="12192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000000"/>
              </a:buClr>
              <a:defRPr/>
            </a:pPr>
            <a:r>
              <a:rPr lang="ko-KR" altLang="en-US" sz="3000" b="1" dirty="0">
                <a:solidFill>
                  <a:srgbClr val="CC00FF"/>
                </a:solidFill>
                <a:latin typeface="+mn-ea"/>
              </a:rPr>
              <a:t>두 단어의 차이를 설명해 보세요</a:t>
            </a:r>
            <a:r>
              <a:rPr lang="en-US" altLang="ko-KR" sz="3000" b="1" dirty="0">
                <a:solidFill>
                  <a:srgbClr val="CC00FF"/>
                </a:solidFill>
                <a:latin typeface="+mn-ea"/>
              </a:rPr>
              <a:t>.</a:t>
            </a:r>
            <a:endParaRPr lang="en-US" sz="3000" b="1" dirty="0">
              <a:solidFill>
                <a:srgbClr val="CC00FF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3575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AE40CE-2560-4A5D-98E0-B8AE8ABA3B10}"/>
              </a:ext>
            </a:extLst>
          </p:cNvPr>
          <p:cNvSpPr/>
          <p:nvPr/>
        </p:nvSpPr>
        <p:spPr>
          <a:xfrm>
            <a:off x="0" y="0"/>
            <a:ext cx="12191999" cy="67505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듣기 전 활동</a:t>
            </a:r>
            <a:r>
              <a:rPr lang="en-US" altLang="ko-KR" sz="3200" dirty="0"/>
              <a:t>: </a:t>
            </a:r>
            <a:r>
              <a:rPr lang="ko-KR" altLang="en-US" sz="3200" dirty="0"/>
              <a:t>생활 속 과학 원리 생각해 보기</a:t>
            </a:r>
            <a:endParaRPr lang="en-US" sz="320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B10A1D5-FCC9-4846-BB19-20043CD29692}"/>
              </a:ext>
            </a:extLst>
          </p:cNvPr>
          <p:cNvSpPr txBox="1">
            <a:spLocks/>
          </p:cNvSpPr>
          <p:nvPr/>
        </p:nvSpPr>
        <p:spPr>
          <a:xfrm>
            <a:off x="9534645" y="5482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90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074F51-208F-46B8-84CA-98A6EF7C1FE0}"/>
              </a:ext>
            </a:extLst>
          </p:cNvPr>
          <p:cNvSpPr txBox="1"/>
          <p:nvPr/>
        </p:nvSpPr>
        <p:spPr>
          <a:xfrm>
            <a:off x="0" y="5537385"/>
            <a:ext cx="12191999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두 가지 계란을 구분하는 데 숨어 있는 과학적 원리를 알아 보세요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.</a:t>
            </a:r>
            <a:endParaRPr lang="en-US" sz="3000" b="1" dirty="0">
              <a:solidFill>
                <a:srgbClr val="EB43B7"/>
              </a:solidFill>
              <a:latin typeface="+mn-ea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4653AD-1E62-4677-84DB-645FC8E9C0B0}"/>
              </a:ext>
            </a:extLst>
          </p:cNvPr>
          <p:cNvSpPr/>
          <p:nvPr/>
        </p:nvSpPr>
        <p:spPr>
          <a:xfrm>
            <a:off x="10091043" y="4188492"/>
            <a:ext cx="12185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hlinkClick r:id="rId4"/>
              </a:rPr>
              <a:t>https://www.youtube.com/watch?v=zoc9zWFX1KU</a:t>
            </a:r>
            <a:endParaRPr lang="en-US" sz="1600" dirty="0"/>
          </a:p>
        </p:txBody>
      </p:sp>
      <p:pic>
        <p:nvPicPr>
          <p:cNvPr id="3" name="Online Media 2" title="￫ﾂﾠ￪ﾳﾄ￫ﾞﾀ￪ﾳﾼ ￬ﾂﾶ￬ﾝﾀ￪ﾳﾄ￫ﾞﾀ ￪ﾵﾬ￫ﾳﾄ￫ﾰﾩ￫ﾲﾕ - ￪ﾳﾄ￫ﾞﾀ￫ﾏﾌ￫ﾦﾬ￪ﾸﾰ">
            <a:hlinkClick r:id="" action="ppaction://media"/>
            <a:extLst>
              <a:ext uri="{FF2B5EF4-FFF2-40B4-BE49-F238E27FC236}">
                <a16:creationId xmlns:a16="http://schemas.microsoft.com/office/drawing/2014/main" id="{74247B57-83AC-45A4-B561-8048824C773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492155" y="687784"/>
            <a:ext cx="8598888" cy="4836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64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353962" y="2228482"/>
            <a:ext cx="71237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2.</a:t>
            </a:r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이산화탄소의 성질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관한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대화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듣기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846B43-CC82-4A57-A5DF-D94FA86D60B8}"/>
              </a:ext>
            </a:extLst>
          </p:cNvPr>
          <p:cNvSpPr/>
          <p:nvPr/>
        </p:nvSpPr>
        <p:spPr>
          <a:xfrm>
            <a:off x="5999424" y="3055618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24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1039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90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1ADC328-BB0E-4A87-B35B-A732DEFD19C9}"/>
              </a:ext>
            </a:extLst>
          </p:cNvPr>
          <p:cNvSpPr/>
          <p:nvPr/>
        </p:nvSpPr>
        <p:spPr>
          <a:xfrm>
            <a:off x="8506853" y="5667796"/>
            <a:ext cx="3448705" cy="84295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EC388A3-C2F4-427C-97CD-6963C52869C6}"/>
              </a:ext>
            </a:extLst>
          </p:cNvPr>
          <p:cNvSpPr txBox="1"/>
          <p:nvPr/>
        </p:nvSpPr>
        <p:spPr>
          <a:xfrm>
            <a:off x="353961" y="872216"/>
            <a:ext cx="11774757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우리가 숨을 내쉴 때 나오는 가스가 이산화탄소예요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어떤 성질을 갖는지 대화를 잘 들어 보세요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77052B-469D-4270-9AAA-5093F6375246}"/>
              </a:ext>
            </a:extLst>
          </p:cNvPr>
          <p:cNvSpPr txBox="1"/>
          <p:nvPr/>
        </p:nvSpPr>
        <p:spPr>
          <a:xfrm>
            <a:off x="427403" y="4539742"/>
            <a:ext cx="1081375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입으로 분 풍선이 바닥에 가라앉는 이유는 뭐예요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?</a:t>
            </a:r>
            <a:endParaRPr lang="en-US" sz="3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8EA8F7F-2A5D-41C8-9FC9-376E9D5B9D59}"/>
              </a:ext>
            </a:extLst>
          </p:cNvPr>
          <p:cNvSpPr txBox="1"/>
          <p:nvPr/>
        </p:nvSpPr>
        <p:spPr>
          <a:xfrm>
            <a:off x="427403" y="5189293"/>
            <a:ext cx="1177475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이산화탄소와 헬륨 가스는 어떤 차이가 있어요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7AF83F5-21C8-48AE-9B51-A902D2EF9837}"/>
              </a:ext>
            </a:extLst>
          </p:cNvPr>
          <p:cNvSpPr txBox="1"/>
          <p:nvPr/>
        </p:nvSpPr>
        <p:spPr>
          <a:xfrm>
            <a:off x="9254185" y="4017124"/>
            <a:ext cx="27013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©dreamstime.com</a:t>
            </a:r>
          </a:p>
        </p:txBody>
      </p:sp>
      <p:pic>
        <p:nvPicPr>
          <p:cNvPr id="2" name="024">
            <a:hlinkClick r:id="" action="ppaction://media"/>
            <a:extLst>
              <a:ext uri="{FF2B5EF4-FFF2-40B4-BE49-F238E27FC236}">
                <a16:creationId xmlns:a16="http://schemas.microsoft.com/office/drawing/2014/main" id="{792C41A0-364E-4B7A-9B0A-E8789AD416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44202" y="3055617"/>
            <a:ext cx="942631" cy="942631"/>
          </a:xfrm>
          <a:prstGeom prst="rect">
            <a:avLst/>
          </a:prstGeom>
        </p:spPr>
      </p:pic>
      <p:pic>
        <p:nvPicPr>
          <p:cNvPr id="3074" name="Picture 2" descr="Blow Balloon Stock Illustrations – 3,195 Blow Balloon Stock ...">
            <a:extLst>
              <a:ext uri="{FF2B5EF4-FFF2-40B4-BE49-F238E27FC236}">
                <a16:creationId xmlns:a16="http://schemas.microsoft.com/office/drawing/2014/main" id="{D6C3ED79-B03E-487B-94EB-0CDFFAD1B3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69"/>
          <a:stretch/>
        </p:blipFill>
        <p:spPr bwMode="auto">
          <a:xfrm flipH="1">
            <a:off x="7721600" y="1518059"/>
            <a:ext cx="4215627" cy="2532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209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786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/>
      <p:bldP spid="22" grpId="0" animBg="1"/>
      <p:bldP spid="26" grpId="0"/>
      <p:bldP spid="18" grpId="0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318052" y="2150026"/>
            <a:ext cx="53491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3.</a:t>
            </a:r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과학 상식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관한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방송 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듣기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42D0E1-F6D3-45A1-A346-AB86383D439B}"/>
              </a:ext>
            </a:extLst>
          </p:cNvPr>
          <p:cNvSpPr/>
          <p:nvPr/>
        </p:nvSpPr>
        <p:spPr>
          <a:xfrm>
            <a:off x="4357040" y="2891645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25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90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50BB51-BA23-454A-ADF9-96135E9D0799}"/>
              </a:ext>
            </a:extLst>
          </p:cNvPr>
          <p:cNvSpPr txBox="1"/>
          <p:nvPr/>
        </p:nvSpPr>
        <p:spPr>
          <a:xfrm>
            <a:off x="318050" y="4290869"/>
            <a:ext cx="640117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눈이 내린 길 위에 뿌리는 게 뭐예요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F46AFF0-3350-48FA-99F7-63E8E95A3126}"/>
              </a:ext>
            </a:extLst>
          </p:cNvPr>
          <p:cNvSpPr/>
          <p:nvPr/>
        </p:nvSpPr>
        <p:spPr>
          <a:xfrm>
            <a:off x="8743291" y="5878940"/>
            <a:ext cx="3448705" cy="783454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 문제 </a:t>
            </a:r>
            <a:r>
              <a:rPr lang="en-US" altLang="ko-KR" sz="3200" dirty="0"/>
              <a:t>3</a:t>
            </a:r>
            <a:endParaRPr lang="en-US" sz="3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D3B8EE-41DF-4043-9444-A45FFCA8A3C4}"/>
              </a:ext>
            </a:extLst>
          </p:cNvPr>
          <p:cNvSpPr txBox="1"/>
          <p:nvPr/>
        </p:nvSpPr>
        <p:spPr>
          <a:xfrm>
            <a:off x="328214" y="5006299"/>
            <a:ext cx="1187394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어떤 과학적 원리에 의해 얼음이 녹는 거예요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?</a:t>
            </a:r>
            <a:endParaRPr lang="en-US" sz="3000" dirty="0">
              <a:solidFill>
                <a:srgbClr val="FF3399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CD8A67-8545-42E2-A03E-CCE4DF9BADC8}"/>
              </a:ext>
            </a:extLst>
          </p:cNvPr>
          <p:cNvSpPr txBox="1"/>
          <p:nvPr/>
        </p:nvSpPr>
        <p:spPr>
          <a:xfrm>
            <a:off x="318052" y="929322"/>
            <a:ext cx="11873947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과학 상식에 대해 알려 주는 방송 프로그램을 들어 볼 거예요</a:t>
            </a:r>
            <a:r>
              <a:rPr lang="en-US" altLang="ko-KR" sz="3000" b="1" dirty="0">
                <a:latin typeface="+mn-ea"/>
              </a:rPr>
              <a:t>. </a:t>
            </a:r>
            <a:r>
              <a:rPr lang="ko-KR" altLang="en-US" sz="3000" b="1" dirty="0">
                <a:latin typeface="+mn-ea"/>
              </a:rPr>
              <a:t>교과서 </a:t>
            </a:r>
            <a:r>
              <a:rPr lang="en-US" altLang="ko-KR" sz="3000" b="1" dirty="0">
                <a:latin typeface="+mn-ea"/>
              </a:rPr>
              <a:t>3</a:t>
            </a:r>
            <a:r>
              <a:rPr lang="ko-KR" altLang="en-US" sz="3000" b="1" dirty="0">
                <a:latin typeface="+mn-ea"/>
              </a:rPr>
              <a:t>번의 문제를 보고 어떤 내용일지 생각하면서 들어 보세요</a:t>
            </a:r>
            <a:r>
              <a:rPr lang="en-US" altLang="ko-KR" sz="3000" b="1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13802F5-2A33-4902-B252-D61FF13A0129}"/>
              </a:ext>
            </a:extLst>
          </p:cNvPr>
          <p:cNvSpPr txBox="1"/>
          <p:nvPr/>
        </p:nvSpPr>
        <p:spPr>
          <a:xfrm>
            <a:off x="9861355" y="4838112"/>
            <a:ext cx="20922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©Wikimedia</a:t>
            </a:r>
          </a:p>
        </p:txBody>
      </p:sp>
      <p:pic>
        <p:nvPicPr>
          <p:cNvPr id="3" name="025">
            <a:hlinkClick r:id="" action="ppaction://media"/>
            <a:extLst>
              <a:ext uri="{FF2B5EF4-FFF2-40B4-BE49-F238E27FC236}">
                <a16:creationId xmlns:a16="http://schemas.microsoft.com/office/drawing/2014/main" id="{9084C22B-DA97-4E6D-AA35-7BE27C8FE1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87904" y="2873301"/>
            <a:ext cx="942631" cy="942631"/>
          </a:xfrm>
          <a:prstGeom prst="rect">
            <a:avLst/>
          </a:prstGeom>
        </p:spPr>
      </p:pic>
      <p:pic>
        <p:nvPicPr>
          <p:cNvPr id="4098" name="Picture 2" descr="Road Salt and Deicing Event to Take Place at UVM | University ...">
            <a:extLst>
              <a:ext uri="{FF2B5EF4-FFF2-40B4-BE49-F238E27FC236}">
                <a16:creationId xmlns:a16="http://schemas.microsoft.com/office/drawing/2014/main" id="{6DCA2143-F6C0-4574-A315-C584BC7090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2"/>
          <a:stretch/>
        </p:blipFill>
        <p:spPr bwMode="auto">
          <a:xfrm>
            <a:off x="6839712" y="2065692"/>
            <a:ext cx="5113893" cy="2797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17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84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/>
      <p:bldP spid="17" grpId="0"/>
      <p:bldP spid="12" grpId="0" animBg="1"/>
      <p:bldP spid="20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CC99BA1-118B-4F5A-9C62-E6AE4E3859A2}"/>
              </a:ext>
            </a:extLst>
          </p:cNvPr>
          <p:cNvSpPr/>
          <p:nvPr/>
        </p:nvSpPr>
        <p:spPr>
          <a:xfrm>
            <a:off x="227238" y="911110"/>
            <a:ext cx="2726647" cy="2579307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물건 속의 과학 상식에 대해 말하기</a:t>
            </a:r>
            <a:endParaRPr lang="en-US" sz="3200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EAC148-12D2-4041-80FE-5391DD2535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5AD5E18-1970-49EE-A900-EF4886903FF3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91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0D26D7-A3AB-4426-AA56-A02CEA663278}"/>
              </a:ext>
            </a:extLst>
          </p:cNvPr>
          <p:cNvSpPr txBox="1"/>
          <p:nvPr/>
        </p:nvSpPr>
        <p:spPr>
          <a:xfrm>
            <a:off x="2974206" y="1089147"/>
            <a:ext cx="9227954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일상 생활에서 쉽게 볼 수 있는 물건들에 숨어 있는 과학의 원리에 대해 이야기해 봅시다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A2D30B-CC06-4F9C-B5C1-A287B79A56CF}"/>
              </a:ext>
            </a:extLst>
          </p:cNvPr>
          <p:cNvSpPr txBox="1"/>
          <p:nvPr/>
        </p:nvSpPr>
        <p:spPr>
          <a:xfrm>
            <a:off x="353406" y="4253784"/>
            <a:ext cx="1183859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친구와 함께 나눈 얘기들을 핵심 어휘 중심으로 정리해 보세요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.</a:t>
            </a:r>
            <a:endParaRPr lang="en-US" sz="3000" dirty="0">
              <a:solidFill>
                <a:srgbClr val="FF3399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19C5B6-4D6A-4252-B8DD-D1711DF05770}"/>
              </a:ext>
            </a:extLst>
          </p:cNvPr>
          <p:cNvSpPr txBox="1"/>
          <p:nvPr/>
        </p:nvSpPr>
        <p:spPr>
          <a:xfrm>
            <a:off x="373070" y="4999145"/>
            <a:ext cx="11808113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정리한 내용을 발표하기 위한 문장으로 다시 적은 후에 발표하세요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. </a:t>
            </a:r>
            <a:endParaRPr lang="en-US" sz="3000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04408E-AAC9-484D-B018-1E9302DA0177}"/>
              </a:ext>
            </a:extLst>
          </p:cNvPr>
          <p:cNvSpPr txBox="1"/>
          <p:nvPr/>
        </p:nvSpPr>
        <p:spPr>
          <a:xfrm>
            <a:off x="2945693" y="2235425"/>
            <a:ext cx="9217794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교과서 </a:t>
            </a:r>
            <a:r>
              <a:rPr lang="en-US" altLang="ko-KR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4</a:t>
            </a:r>
            <a:r>
              <a:rPr lang="ko-KR" altLang="en-US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번 표에 축구공의 과학적 원리가 적혀 있어요</a:t>
            </a:r>
            <a:r>
              <a:rPr lang="en-US" altLang="ko-KR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탈수기와 보온병의 원리도 적어 보세요</a:t>
            </a:r>
            <a:r>
              <a:rPr lang="en-US" altLang="ko-KR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.</a:t>
            </a:r>
            <a:endParaRPr lang="en-US" sz="3000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18996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3" grpId="0"/>
      <p:bldP spid="19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읽기 활동 전 새 단어 확인</a:t>
            </a:r>
            <a:endParaRPr lang="en-US" sz="3200" dirty="0">
              <a:latin typeface="+mn-ea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93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B1D952C0-2836-43EE-BBF4-28F32E8ED3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5333539"/>
              </p:ext>
            </p:extLst>
          </p:nvPr>
        </p:nvGraphicFramePr>
        <p:xfrm>
          <a:off x="-1" y="712100"/>
          <a:ext cx="12192000" cy="46071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35659903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4058504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73115756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73340806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56501910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098891802"/>
                    </a:ext>
                  </a:extLst>
                </a:gridCol>
              </a:tblGrid>
              <a:tr h="153571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뜨다</a:t>
                      </a:r>
                      <a:endParaRPr lang="en-US" sz="4400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싣다</a:t>
                      </a:r>
                      <a:endParaRPr lang="en-US" sz="4400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떠오르다</a:t>
                      </a:r>
                      <a:endParaRPr lang="en-US" sz="4400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식다</a:t>
                      </a:r>
                      <a:endParaRPr lang="en-US" sz="4400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892066"/>
                  </a:ext>
                </a:extLst>
              </a:tr>
              <a:tr h="1535717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뽀송뽀송하다</a:t>
                      </a:r>
                      <a:endParaRPr lang="en-US" sz="4400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흠뻑</a:t>
                      </a:r>
                      <a:endParaRPr lang="en-US" sz="4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도대체</a:t>
                      </a:r>
                      <a:endParaRPr lang="en-US" sz="4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1209293"/>
                  </a:ext>
                </a:extLst>
              </a:tr>
              <a:tr h="1535717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궁금증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성질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균형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7963037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DC014F27-7A3D-4CA4-927F-83F9B8ED30D4}"/>
              </a:ext>
            </a:extLst>
          </p:cNvPr>
          <p:cNvSpPr txBox="1"/>
          <p:nvPr/>
        </p:nvSpPr>
        <p:spPr>
          <a:xfrm>
            <a:off x="-1" y="5453772"/>
            <a:ext cx="12191999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색깔별로 무슨 품사인지 얘기하고 단어의 뜻을 알아 봅시다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.</a:t>
            </a:r>
            <a:endParaRPr lang="en-US" sz="3000" dirty="0">
              <a:solidFill>
                <a:srgbClr val="FF3399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3642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4842185-9F82-453B-992A-F07F76056C75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161DDBC-BAB4-4953-9D5A-340374628E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3B9D4717-CC1A-4E27-B12E-69BAA54C982C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75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92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ED044C0F-5BAB-40F9-86C0-4FD4735301E0}"/>
              </a:ext>
            </a:extLst>
          </p:cNvPr>
          <p:cNvSpPr/>
          <p:nvPr/>
        </p:nvSpPr>
        <p:spPr>
          <a:xfrm>
            <a:off x="97970" y="866305"/>
            <a:ext cx="120940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ko-KR" altLang="en-US" sz="3200" b="1" dirty="0"/>
              <a:t>읽기 전 활동</a:t>
            </a:r>
            <a:r>
              <a:rPr lang="en-US" altLang="ko-KR" sz="3200" b="1" dirty="0"/>
              <a:t>: </a:t>
            </a:r>
            <a:r>
              <a:rPr lang="ko-KR" altLang="en-US" sz="3200" dirty="0"/>
              <a:t>생활 속 과학에 대해 이야기하기</a:t>
            </a:r>
            <a:endParaRPr lang="en-US" sz="3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3342C5-00AC-40E4-AC42-F479116BB744}"/>
              </a:ext>
            </a:extLst>
          </p:cNvPr>
          <p:cNvSpPr txBox="1"/>
          <p:nvPr/>
        </p:nvSpPr>
        <p:spPr>
          <a:xfrm>
            <a:off x="252297" y="1612832"/>
            <a:ext cx="3765309" cy="3918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일상 생활 속에서 마주치는 현상들 중에서 과학으로 설명할 수 있는 것들에 대해 비디오 보면서 이야기해 봐요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.</a:t>
            </a:r>
            <a:endParaRPr lang="en-US" sz="3000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A66F89B-9B48-49F9-B590-EE9B7D902C17}"/>
              </a:ext>
            </a:extLst>
          </p:cNvPr>
          <p:cNvSpPr/>
          <p:nvPr/>
        </p:nvSpPr>
        <p:spPr>
          <a:xfrm>
            <a:off x="1504335" y="5436416"/>
            <a:ext cx="25132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hlinkClick r:id="rId6"/>
              </a:rPr>
              <a:t>https://www.youtube.com/watch?v=tHh7WuEPNO8</a:t>
            </a:r>
            <a:endParaRPr lang="en-US" sz="1600" dirty="0"/>
          </a:p>
        </p:txBody>
      </p:sp>
      <p:pic>
        <p:nvPicPr>
          <p:cNvPr id="6" name="Online Media 5" title="￬ﾝﾼ￬ﾃﾁ ￬ﾆﾍ ￪ﾶﾁ￪ﾸﾈ￭ﾖﾈ￫ﾍﾘ ￪ﾳﾼ￭ﾕﾙ￬ﾃﾁ￬ﾋﾝ 1￭ﾃﾄ! / YTN ￬ﾂﾬ￬ﾝﾴ￬ﾖﾸ￬ﾊﾤ">
            <a:hlinkClick r:id="" action="ppaction://media"/>
            <a:extLst>
              <a:ext uri="{FF2B5EF4-FFF2-40B4-BE49-F238E27FC236}">
                <a16:creationId xmlns:a16="http://schemas.microsoft.com/office/drawing/2014/main" id="{4E018CAE-60AF-44E2-AC45-A0268779A8D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4017606" y="1565012"/>
            <a:ext cx="7922096" cy="4456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52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7D49207-5748-4D38-A747-44CE33CCCDA7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AFDFB56-EE51-4D6C-A472-7C6D4639E1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9" name="Title 1">
              <a:extLst>
                <a:ext uri="{FF2B5EF4-FFF2-40B4-BE49-F238E27FC236}">
                  <a16:creationId xmlns:a16="http://schemas.microsoft.com/office/drawing/2014/main" id="{EC5CB591-CCAE-45FA-BC26-8D6A9D269123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75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92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1CBBCF9-156B-480D-B1F0-AF037A7EC4ED}"/>
              </a:ext>
            </a:extLst>
          </p:cNvPr>
          <p:cNvSpPr txBox="1"/>
          <p:nvPr/>
        </p:nvSpPr>
        <p:spPr>
          <a:xfrm>
            <a:off x="-1" y="4590659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질문을 읽고 제목을 달아 주세요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.</a:t>
            </a:r>
            <a:endParaRPr lang="en-US" sz="3000" b="1" dirty="0">
              <a:solidFill>
                <a:srgbClr val="EB43B7"/>
              </a:solidFill>
              <a:latin typeface="+mn-e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200C679-FC49-4331-9F1E-D1BC431B1CB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484" t="18638" r="9193" b="50080"/>
          <a:stretch/>
        </p:blipFill>
        <p:spPr>
          <a:xfrm>
            <a:off x="143838" y="797415"/>
            <a:ext cx="11934966" cy="2993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272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Parallelogram 13">
            <a:extLst>
              <a:ext uri="{FF2B5EF4-FFF2-40B4-BE49-F238E27FC236}">
                <a16:creationId xmlns:a16="http://schemas.microsoft.com/office/drawing/2014/main" id="{49A2ACD0-C513-4596-881A-A7683C7E7163}"/>
              </a:ext>
            </a:extLst>
          </p:cNvPr>
          <p:cNvSpPr/>
          <p:nvPr/>
        </p:nvSpPr>
        <p:spPr>
          <a:xfrm>
            <a:off x="8539994" y="5786666"/>
            <a:ext cx="3431059" cy="792553"/>
          </a:xfrm>
          <a:prstGeom prst="parallelogram">
            <a:avLst>
              <a:gd name="adj" fmla="val 0"/>
            </a:avLst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연습문제 </a:t>
            </a:r>
            <a:r>
              <a:rPr lang="en-US" altLang="ko-KR" sz="2800" dirty="0"/>
              <a:t>2</a:t>
            </a:r>
            <a:endParaRPr lang="en-US" sz="28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7D49207-5748-4D38-A747-44CE33CCCDA7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AFDFB56-EE51-4D6C-A472-7C6D4639E1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9" name="Title 1">
              <a:extLst>
                <a:ext uri="{FF2B5EF4-FFF2-40B4-BE49-F238E27FC236}">
                  <a16:creationId xmlns:a16="http://schemas.microsoft.com/office/drawing/2014/main" id="{EC5CB591-CCAE-45FA-BC26-8D6A9D269123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75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92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1CBBCF9-156B-480D-B1F0-AF037A7EC4ED}"/>
              </a:ext>
            </a:extLst>
          </p:cNvPr>
          <p:cNvSpPr txBox="1"/>
          <p:nvPr/>
        </p:nvSpPr>
        <p:spPr>
          <a:xfrm>
            <a:off x="-1" y="4590659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교과서의 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O, X </a:t>
            </a: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문제를 풀어 보세요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.</a:t>
            </a:r>
            <a:endParaRPr lang="en-US" sz="3000" b="1" dirty="0">
              <a:solidFill>
                <a:srgbClr val="EB43B7"/>
              </a:solidFill>
              <a:latin typeface="+mn-e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200C679-FC49-4331-9F1E-D1BC431B1CB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484" t="50488" r="9193" b="15989"/>
          <a:stretch/>
        </p:blipFill>
        <p:spPr>
          <a:xfrm>
            <a:off x="164385" y="980006"/>
            <a:ext cx="11910141" cy="320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394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A395F8E-4CDF-42FE-B8CB-A615C13C9C9C}"/>
              </a:ext>
            </a:extLst>
          </p:cNvPr>
          <p:cNvSpPr/>
          <p:nvPr/>
        </p:nvSpPr>
        <p:spPr>
          <a:xfrm>
            <a:off x="603158" y="174351"/>
            <a:ext cx="3664042" cy="6644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93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쓰기 활동 </a:t>
            </a:r>
            <a:endParaRPr lang="en-US" sz="3200" dirty="0"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8455376-687A-4563-9BAE-0D333A97575C}"/>
              </a:ext>
            </a:extLst>
          </p:cNvPr>
          <p:cNvSpPr/>
          <p:nvPr/>
        </p:nvSpPr>
        <p:spPr>
          <a:xfrm>
            <a:off x="8230459" y="5293224"/>
            <a:ext cx="3567771" cy="117863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발표하고 피드백 받기</a:t>
            </a:r>
            <a:endParaRPr lang="en-US" sz="32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4350F0-2862-41A2-BA68-D7506BA7A4F5}"/>
              </a:ext>
            </a:extLst>
          </p:cNvPr>
          <p:cNvSpPr txBox="1"/>
          <p:nvPr/>
        </p:nvSpPr>
        <p:spPr>
          <a:xfrm>
            <a:off x="4356882" y="246054"/>
            <a:ext cx="783511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탈수기와 보온병의 원리에 대한 글 쓰기</a:t>
            </a:r>
            <a:endParaRPr lang="en-US" sz="2800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A06BB9-EF95-445A-92BA-98F6418B160D}"/>
              </a:ext>
            </a:extLst>
          </p:cNvPr>
          <p:cNvSpPr txBox="1"/>
          <p:nvPr/>
        </p:nvSpPr>
        <p:spPr>
          <a:xfrm>
            <a:off x="6503542" y="3323817"/>
            <a:ext cx="5688457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정리한 내용을 바탕으로 자신이 생각하는 과학적 원리를  교과서에 직접 써 보세요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.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13" name="Picture 2" descr="Free Writing Book Cliparts, Download Free Clip Art, Free Clip Art ...">
            <a:extLst>
              <a:ext uri="{FF2B5EF4-FFF2-40B4-BE49-F238E27FC236}">
                <a16:creationId xmlns:a16="http://schemas.microsoft.com/office/drawing/2014/main" id="{4E550549-69CC-4E55-8ACC-80193A937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92" b="96996" l="5556" r="95833">
                        <a14:foregroundMark x1="12037" y1="15880" x2="17130" y2="15451"/>
                        <a14:foregroundMark x1="5556" y1="19742" x2="5556" y2="24893"/>
                        <a14:foregroundMark x1="9722" y1="93562" x2="10648" y2="95279"/>
                        <a14:foregroundMark x1="91204" y1="64378" x2="92593" y2="69528"/>
                        <a14:foregroundMark x1="89352" y1="6867" x2="89352" y2="11588"/>
                        <a14:foregroundMark x1="81944" y1="4721" x2="84259" y2="4292"/>
                        <a14:foregroundMark x1="94444" y1="7725" x2="95833" y2="11588"/>
                        <a14:foregroundMark x1="97222" y1="12017" x2="96296" y2="15451"/>
                        <a14:foregroundMark x1="87037" y1="95279" x2="87037" y2="95279"/>
                        <a14:foregroundMark x1="83796" y1="96137" x2="83796" y2="96137"/>
                        <a14:foregroundMark x1="79630" y1="94421" x2="79630" y2="94421"/>
                        <a14:foregroundMark x1="73611" y1="96137" x2="73611" y2="96137"/>
                        <a14:foregroundMark x1="75000" y1="95708" x2="75000" y2="95708"/>
                        <a14:foregroundMark x1="74074" y1="95708" x2="78704" y2="94850"/>
                        <a14:foregroundMark x1="79630" y1="93562" x2="80093" y2="93562"/>
                        <a14:foregroundMark x1="78704" y1="96996" x2="77778" y2="96996"/>
                        <a14:foregroundMark x1="90741" y1="93991" x2="90741" y2="93991"/>
                        <a14:foregroundMark x1="83796" y1="93562" x2="83796" y2="93562"/>
                        <a14:foregroundMark x1="80556" y1="94850" x2="80556" y2="94850"/>
                        <a14:foregroundMark x1="77778" y1="94421" x2="77778" y2="94421"/>
                        <a14:foregroundMark x1="78241" y1="93562" x2="77778" y2="93991"/>
                        <a14:foregroundMark x1="76852" y1="94421" x2="76852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7061" y="719487"/>
            <a:ext cx="1331169" cy="143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531F90E-6052-4192-BCC6-B6463930C728}"/>
              </a:ext>
            </a:extLst>
          </p:cNvPr>
          <p:cNvSpPr/>
          <p:nvPr/>
        </p:nvSpPr>
        <p:spPr>
          <a:xfrm>
            <a:off x="603158" y="2871607"/>
            <a:ext cx="5900384" cy="331133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altLang="ko-KR" sz="3000" b="1" dirty="0">
                <a:solidFill>
                  <a:schemeClr val="tx1"/>
                </a:solidFill>
              </a:rPr>
              <a:t>‘</a:t>
            </a:r>
            <a:r>
              <a:rPr lang="ko-KR" altLang="en-US" sz="3000" b="1" dirty="0">
                <a:solidFill>
                  <a:schemeClr val="tx1"/>
                </a:solidFill>
              </a:rPr>
              <a:t>듣고 말해 봐요</a:t>
            </a:r>
            <a:r>
              <a:rPr lang="en-US" altLang="ko-KR" sz="3000" b="1" dirty="0">
                <a:solidFill>
                  <a:schemeClr val="tx1"/>
                </a:solidFill>
              </a:rPr>
              <a:t>’</a:t>
            </a:r>
            <a:r>
              <a:rPr lang="ko-KR" altLang="en-US" sz="3000" b="1" dirty="0">
                <a:solidFill>
                  <a:schemeClr val="tx1"/>
                </a:solidFill>
              </a:rPr>
              <a:t>에 메모해 둔 과학적 원리 참고할 것</a:t>
            </a:r>
            <a:endParaRPr lang="en-US" altLang="ko-KR" sz="3000" b="1" dirty="0">
              <a:solidFill>
                <a:schemeClr val="tx1"/>
              </a:solidFill>
            </a:endParaRP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o-KR" altLang="en-US" sz="3000" dirty="0"/>
              <a:t> 탈수기는 어떻게 물기를 빨리</a:t>
            </a:r>
            <a:endParaRPr lang="en-US" altLang="ko-KR" sz="3000" dirty="0"/>
          </a:p>
          <a:p>
            <a:pPr>
              <a:lnSpc>
                <a:spcPct val="120000"/>
              </a:lnSpc>
            </a:pPr>
            <a:r>
              <a:rPr lang="ko-KR" altLang="en-US" sz="3000" dirty="0"/>
              <a:t>    없애나</a:t>
            </a:r>
            <a:r>
              <a:rPr lang="en-US" altLang="ko-KR" sz="3000" dirty="0"/>
              <a:t>?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o-KR" altLang="en-US" sz="3000" dirty="0"/>
              <a:t> 보온병의 뜨거운 물은 왜</a:t>
            </a:r>
            <a:endParaRPr lang="en-US" altLang="ko-KR" sz="3000" dirty="0"/>
          </a:p>
          <a:p>
            <a:pPr>
              <a:lnSpc>
                <a:spcPct val="120000"/>
              </a:lnSpc>
            </a:pPr>
            <a:r>
              <a:rPr lang="en-US" altLang="ko-KR" sz="3000" dirty="0"/>
              <a:t>   </a:t>
            </a:r>
            <a:r>
              <a:rPr lang="ko-KR" altLang="en-US" sz="3000" dirty="0"/>
              <a:t> 식지 않을까</a:t>
            </a:r>
            <a:r>
              <a:rPr lang="en-US" altLang="ko-KR" sz="3000" dirty="0"/>
              <a:t>?</a:t>
            </a:r>
            <a:endParaRPr lang="en-US" sz="3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6143F4-BA27-4B2A-A9F7-C81BBB4AB598}"/>
              </a:ext>
            </a:extLst>
          </p:cNvPr>
          <p:cNvSpPr/>
          <p:nvPr/>
        </p:nvSpPr>
        <p:spPr>
          <a:xfrm>
            <a:off x="592997" y="1019913"/>
            <a:ext cx="97039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/>
              <a:t>3. </a:t>
            </a:r>
            <a:r>
              <a:rPr lang="ko-KR" altLang="en-US" sz="3200" b="1" dirty="0"/>
              <a:t>과학적으로 사고하기</a:t>
            </a:r>
            <a:r>
              <a:rPr lang="en-US" altLang="ko-KR" sz="3200" b="1" dirty="0"/>
              <a:t>: </a:t>
            </a:r>
            <a:r>
              <a:rPr lang="ko-KR" altLang="en-US" sz="3200" dirty="0"/>
              <a:t>비행기는 크고 무거운데 어떻게 하늘을 날 수 있는지 이야기해 봅시다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4DB115D-2BAB-41F1-90E8-4233C2F0F788}"/>
              </a:ext>
            </a:extLst>
          </p:cNvPr>
          <p:cNvSpPr/>
          <p:nvPr/>
        </p:nvSpPr>
        <p:spPr>
          <a:xfrm>
            <a:off x="588046" y="2221128"/>
            <a:ext cx="116039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/>
              <a:t>4. </a:t>
            </a:r>
            <a:r>
              <a:rPr lang="ko-KR" altLang="en-US" sz="3200" b="1" dirty="0"/>
              <a:t>쓰기</a:t>
            </a:r>
            <a:r>
              <a:rPr lang="en-US" altLang="ko-KR" sz="3200" b="1" dirty="0"/>
              <a:t>: </a:t>
            </a:r>
            <a:r>
              <a:rPr lang="ko-KR" altLang="en-US" sz="3200" dirty="0"/>
              <a:t>탈수기와 보온병에 숨어 있는 과학적 원리 풀어 쓰기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5564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15" grpId="0"/>
      <p:bldP spid="2" grpId="0" animBg="1"/>
      <p:bldP spid="10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3E21C7-B69F-42AD-8C13-AC79E8235DA3}"/>
              </a:ext>
            </a:extLst>
          </p:cNvPr>
          <p:cNvSpPr txBox="1"/>
          <p:nvPr/>
        </p:nvSpPr>
        <p:spPr>
          <a:xfrm>
            <a:off x="6096000" y="577988"/>
            <a:ext cx="6096001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두 개의 컵이 포개져서 잘 안 빠져 고생하는 아이들 사진이에요</a:t>
            </a:r>
            <a:r>
              <a:rPr lang="en-US" altLang="ko-KR" sz="3000" b="1" dirty="0">
                <a:latin typeface="+mn-ea"/>
              </a:rPr>
              <a:t>.</a:t>
            </a:r>
            <a:endParaRPr lang="en-US" sz="3000" b="1" dirty="0"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A51855-4E03-42D4-8C9A-DA6DE7FE94EB}"/>
              </a:ext>
            </a:extLst>
          </p:cNvPr>
          <p:cNvSpPr txBox="1"/>
          <p:nvPr/>
        </p:nvSpPr>
        <p:spPr>
          <a:xfrm>
            <a:off x="6094508" y="1988875"/>
            <a:ext cx="6104454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이와 같은 상황에서 어떻게 하면 좋을까요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909E39-5333-461A-BD8B-AB2B357377B0}"/>
              </a:ext>
            </a:extLst>
          </p:cNvPr>
          <p:cNvSpPr txBox="1"/>
          <p:nvPr/>
        </p:nvSpPr>
        <p:spPr>
          <a:xfrm>
            <a:off x="167810" y="4941018"/>
            <a:ext cx="937243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여러분들이 생각한 방법의 과학적 원리는 무엇인가요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?</a:t>
            </a:r>
            <a:endParaRPr lang="en-US" sz="3000" b="1" dirty="0">
              <a:solidFill>
                <a:srgbClr val="EB43B7"/>
              </a:solidFill>
              <a:latin typeface="+mn-ea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5E943FE-C370-4654-9FB7-540F474574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963" b="83519" l="52448" r="76615">
                        <a14:foregroundMark x1="61406" y1="81481" x2="62187" y2="81574"/>
                        <a14:foregroundMark x1="61198" y1="82500" x2="61198" y2="82500"/>
                        <a14:foregroundMark x1="63125" y1="83611" x2="63125" y2="83611"/>
                        <a14:foregroundMark x1="63594" y1="82778" x2="63177" y2="83056"/>
                        <a14:foregroundMark x1="67500" y1="76944" x2="67500" y2="76944"/>
                        <a14:foregroundMark x1="68438" y1="69537" x2="68438" y2="69537"/>
                        <a14:foregroundMark x1="67917" y1="67222" x2="67917" y2="67222"/>
                        <a14:foregroundMark x1="67760" y1="66389" x2="67760" y2="66389"/>
                        <a14:foregroundMark x1="64219" y1="33148" x2="64219" y2="33148"/>
                        <a14:foregroundMark x1="67813" y1="29630" x2="65365" y2="34537"/>
                        <a14:foregroundMark x1="65365" y1="34537" x2="65104" y2="34537"/>
                        <a14:foregroundMark x1="69844" y1="30833" x2="66719" y2="36204"/>
                        <a14:foregroundMark x1="66719" y1="36204" x2="64583" y2="36296"/>
                        <a14:foregroundMark x1="70729" y1="35185" x2="66667" y2="39630"/>
                        <a14:foregroundMark x1="66667" y1="39630" x2="62813" y2="38889"/>
                        <a14:foregroundMark x1="62604" y1="24907" x2="61563" y2="36204"/>
                        <a14:foregroundMark x1="64792" y1="23704" x2="64063" y2="30278"/>
                        <a14:foregroundMark x1="68281" y1="22500" x2="73281" y2="29167"/>
                        <a14:foregroundMark x1="73281" y1="29167" x2="70521" y2="31944"/>
                        <a14:foregroundMark x1="67188" y1="20463" x2="64271" y2="25833"/>
                        <a14:foregroundMark x1="64271" y1="25833" x2="63490" y2="29630"/>
                        <a14:foregroundMark x1="65104" y1="17963" x2="65677" y2="17963"/>
                        <a14:foregroundMark x1="75990" y1="27130" x2="76615" y2="31389"/>
                        <a14:foregroundMark x1="63281" y1="56944" x2="62344" y2="73241"/>
                        <a14:foregroundMark x1="61042" y1="70463" x2="59896" y2="79259"/>
                        <a14:foregroundMark x1="60677" y1="65278" x2="62344" y2="73889"/>
                        <a14:foregroundMark x1="67813" y1="65185" x2="67813" y2="65185"/>
                        <a14:foregroundMark x1="68281" y1="63426" x2="68281" y2="63426"/>
                        <a14:foregroundMark x1="68333" y1="62963" x2="68333" y2="62963"/>
                        <a14:foregroundMark x1="67760" y1="66111" x2="67917" y2="66574"/>
                        <a14:foregroundMark x1="63646" y1="52037" x2="64583" y2="54074"/>
                        <a14:foregroundMark x1="60260" y1="53796" x2="60104" y2="58056"/>
                        <a14:foregroundMark x1="55833" y1="58148" x2="55885" y2="58333"/>
                      </a14:backgroundRemoval>
                    </a14:imgEffect>
                  </a14:imgLayer>
                </a14:imgProps>
              </a:ext>
            </a:extLst>
          </a:blip>
          <a:srcRect l="49577" t="14816" r="21288" b="11767"/>
          <a:stretch/>
        </p:blipFill>
        <p:spPr>
          <a:xfrm>
            <a:off x="9134944" y="2645730"/>
            <a:ext cx="2810616" cy="39839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3BD9759-2D79-41DB-8FB2-9E3091EE3AA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884" t="416" r="1830"/>
          <a:stretch/>
        </p:blipFill>
        <p:spPr>
          <a:xfrm>
            <a:off x="0" y="0"/>
            <a:ext cx="6054426" cy="474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04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여주황토방 생토빛의 생황토입니다~">
            <a:extLst>
              <a:ext uri="{FF2B5EF4-FFF2-40B4-BE49-F238E27FC236}">
                <a16:creationId xmlns:a16="http://schemas.microsoft.com/office/drawing/2014/main" id="{88E98ADD-8164-442D-9A9B-7E362DBC67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44" b="60032"/>
          <a:stretch/>
        </p:blipFill>
        <p:spPr bwMode="auto">
          <a:xfrm>
            <a:off x="0" y="-18052"/>
            <a:ext cx="12192000" cy="1341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3A1ECF-1DDA-4D22-AB75-C2CB1E9D88B4}"/>
              </a:ext>
            </a:extLst>
          </p:cNvPr>
          <p:cNvSpPr txBox="1"/>
          <p:nvPr/>
        </p:nvSpPr>
        <p:spPr>
          <a:xfrm>
            <a:off x="3159760" y="52577"/>
            <a:ext cx="6441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2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황토</a:t>
            </a:r>
            <a:endParaRPr lang="en-US" sz="7200" b="1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D4C64AE-985B-4CEC-847C-76EE3BADEEC7}"/>
              </a:ext>
            </a:extLst>
          </p:cNvPr>
          <p:cNvSpPr/>
          <p:nvPr/>
        </p:nvSpPr>
        <p:spPr>
          <a:xfrm>
            <a:off x="873760" y="2733040"/>
            <a:ext cx="10454640" cy="31496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chemeClr val="tx1"/>
                </a:solidFill>
              </a:rPr>
              <a:t>교과서 </a:t>
            </a:r>
            <a:r>
              <a:rPr lang="en-US" altLang="ko-KR" sz="3600" b="1" dirty="0">
                <a:solidFill>
                  <a:schemeClr val="tx1"/>
                </a:solidFill>
              </a:rPr>
              <a:t>94</a:t>
            </a:r>
            <a:r>
              <a:rPr lang="ko-KR" altLang="en-US" sz="3600" b="1" dirty="0">
                <a:solidFill>
                  <a:schemeClr val="tx1"/>
                </a:solidFill>
              </a:rPr>
              <a:t>쪽을 읽고 답해 보세요</a:t>
            </a:r>
            <a:r>
              <a:rPr lang="en-US" altLang="ko-KR" sz="3600" b="1" dirty="0">
                <a:solidFill>
                  <a:schemeClr val="tx1"/>
                </a:solidFill>
              </a:rPr>
              <a:t>.</a:t>
            </a:r>
          </a:p>
          <a:p>
            <a:pPr algn="ctr"/>
            <a:endParaRPr lang="en-US" altLang="ko-KR" sz="2000" b="1" dirty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200" dirty="0">
                <a:solidFill>
                  <a:schemeClr val="tx1"/>
                </a:solidFill>
              </a:rPr>
              <a:t> 황토의 효능에는 무엇이 있어요</a:t>
            </a:r>
            <a:r>
              <a:rPr lang="en-US" altLang="ko-KR" sz="3200" dirty="0">
                <a:solidFill>
                  <a:schemeClr val="tx1"/>
                </a:solidFill>
              </a:rPr>
              <a:t>?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200" dirty="0">
                <a:solidFill>
                  <a:schemeClr val="tx1"/>
                </a:solidFill>
              </a:rPr>
              <a:t> 사람들은 황토를 어떻게 활용하나요</a:t>
            </a:r>
            <a:r>
              <a:rPr lang="en-US" altLang="ko-KR" sz="3200" dirty="0">
                <a:solidFill>
                  <a:schemeClr val="tx1"/>
                </a:solidFill>
              </a:rPr>
              <a:t>?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200" dirty="0">
                <a:solidFill>
                  <a:schemeClr val="tx1"/>
                </a:solidFill>
              </a:rPr>
              <a:t> 미국에서는 집을 지을 때 어떤 재료를 사용하나요</a:t>
            </a:r>
            <a:r>
              <a:rPr lang="en-US" altLang="ko-KR" sz="3200" dirty="0">
                <a:solidFill>
                  <a:schemeClr val="tx1"/>
                </a:solidFill>
              </a:rPr>
              <a:t>?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200" dirty="0">
                <a:solidFill>
                  <a:schemeClr val="tx1"/>
                </a:solidFill>
              </a:rPr>
              <a:t> 그 재료의 장점은 무엇일까요</a:t>
            </a:r>
            <a:r>
              <a:rPr lang="en-US" altLang="ko-KR" sz="3200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-66259" y="0"/>
            <a:ext cx="2668772" cy="11338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0A389BE-D9A4-4B9C-9E85-713B2E6FCB93}"/>
              </a:ext>
            </a:extLst>
          </p:cNvPr>
          <p:cNvSpPr txBox="1"/>
          <p:nvPr/>
        </p:nvSpPr>
        <p:spPr>
          <a:xfrm>
            <a:off x="506776" y="1394657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전통적으로 쓰던 자연 재료에는 우리 건강에 좋은 것들이 많아요</a:t>
            </a:r>
            <a:r>
              <a:rPr lang="en-US" altLang="ko-KR" sz="3000" b="1" dirty="0">
                <a:latin typeface="+mn-ea"/>
              </a:rPr>
              <a:t>.</a:t>
            </a:r>
            <a:endParaRPr lang="en-US" sz="3000" b="1" dirty="0"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EC9682-0DF5-4E5A-95D1-8F94EED733DB}"/>
              </a:ext>
            </a:extLst>
          </p:cNvPr>
          <p:cNvSpPr txBox="1"/>
          <p:nvPr/>
        </p:nvSpPr>
        <p:spPr>
          <a:xfrm>
            <a:off x="506776" y="2013048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황토에 대해 들어 봤어요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어디에 많이 있을까요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56366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F1CC07-0E20-44D8-8280-865D1B60CF6D}"/>
              </a:ext>
            </a:extLst>
          </p:cNvPr>
          <p:cNvSpPr/>
          <p:nvPr/>
        </p:nvSpPr>
        <p:spPr>
          <a:xfrm>
            <a:off x="538480" y="4931186"/>
            <a:ext cx="1422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hlinkClick r:id="rId4"/>
              </a:rPr>
              <a:t>https://www.youtube.com/watch?v=nz9DclsuSHs</a:t>
            </a:r>
            <a:endParaRPr lang="en-US" sz="1600" dirty="0"/>
          </a:p>
        </p:txBody>
      </p:sp>
      <p:pic>
        <p:nvPicPr>
          <p:cNvPr id="7" name="Online Media 6" title="[￭ﾕﾜ￪ﾵﾭ￫ﾬﾸ￭ﾙﾔ100] ￬ﾃﾝ￫ﾪﾅ￬ﾝﾘ ￭ﾝﾙ, ￭ﾙﾩ￭ﾆﾠ">
            <a:hlinkClick r:id="" action="ppaction://media"/>
            <a:extLst>
              <a:ext uri="{FF2B5EF4-FFF2-40B4-BE49-F238E27FC236}">
                <a16:creationId xmlns:a16="http://schemas.microsoft.com/office/drawing/2014/main" id="{130B56F5-D67C-4854-A00F-C79CDD475B3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960880" y="335280"/>
            <a:ext cx="10085554" cy="56731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BE798E4-89AC-4CEB-8DE5-7941F9A1C0D7}"/>
              </a:ext>
            </a:extLst>
          </p:cNvPr>
          <p:cNvSpPr txBox="1"/>
          <p:nvPr/>
        </p:nvSpPr>
        <p:spPr>
          <a:xfrm>
            <a:off x="0" y="726485"/>
            <a:ext cx="19608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2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황토</a:t>
            </a:r>
            <a:endParaRPr lang="en-US" sz="7200" b="1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036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E798E4-89AC-4CEB-8DE5-7941F9A1C0D7}"/>
              </a:ext>
            </a:extLst>
          </p:cNvPr>
          <p:cNvSpPr txBox="1"/>
          <p:nvPr/>
        </p:nvSpPr>
        <p:spPr>
          <a:xfrm>
            <a:off x="0" y="726485"/>
            <a:ext cx="19608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200" b="1" dirty="0">
                <a:ln>
                  <a:solidFill>
                    <a:srgbClr val="FFFF00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참숯</a:t>
            </a:r>
            <a:endParaRPr lang="en-US" sz="7200" b="1" dirty="0">
              <a:ln>
                <a:solidFill>
                  <a:srgbClr val="FFFF00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BD1A697-66E6-4EC7-91EB-A51EC6D0DA17}"/>
              </a:ext>
            </a:extLst>
          </p:cNvPr>
          <p:cNvSpPr/>
          <p:nvPr/>
        </p:nvSpPr>
        <p:spPr>
          <a:xfrm>
            <a:off x="436880" y="4890254"/>
            <a:ext cx="13512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hlinkClick r:id="rId4"/>
              </a:rPr>
              <a:t>https://www.youtube.com/watch?v=eLN2ILSucWQ</a:t>
            </a:r>
            <a:endParaRPr lang="en-US" sz="1600" dirty="0"/>
          </a:p>
        </p:txBody>
      </p:sp>
      <p:pic>
        <p:nvPicPr>
          <p:cNvPr id="3" name="Online Media 2" title="￬ﾈﾯ￬ﾝﾴ ￪ﾰﾀ￬ﾧﾀ￪ﾳﾠ ￬ﾞﾈ￫ﾊﾔ ￪ﾳﾼ￭ﾕﾙ￬ﾠﾁ ￭ﾚﾨ￫ﾊﾥ / YTN ￬ﾂﾬ￬ﾝﾴ￬ﾖﾸ￬ﾊﾤ">
            <a:hlinkClick r:id="" action="ppaction://media"/>
            <a:extLst>
              <a:ext uri="{FF2B5EF4-FFF2-40B4-BE49-F238E27FC236}">
                <a16:creationId xmlns:a16="http://schemas.microsoft.com/office/drawing/2014/main" id="{9D7607EF-D7C7-4A01-9F72-7E82D7BB515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788160" y="253246"/>
            <a:ext cx="10158624" cy="571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541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8043DB-CC41-41BE-92B0-99748B66E0E2}"/>
              </a:ext>
            </a:extLst>
          </p:cNvPr>
          <p:cNvSpPr txBox="1"/>
          <p:nvPr/>
        </p:nvSpPr>
        <p:spPr>
          <a:xfrm>
            <a:off x="3207830" y="311411"/>
            <a:ext cx="67864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latin typeface="+mn-ea"/>
              </a:rPr>
              <a:t>하루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한</a:t>
            </a:r>
            <a:r>
              <a:rPr lang="ko-KR" altLang="en-US" sz="4000" b="1" dirty="0">
                <a:latin typeface="+mn-ea"/>
              </a:rPr>
              <a:t> 개 오늘의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질문</a:t>
            </a:r>
            <a:endParaRPr lang="en-US" sz="4000" b="1" dirty="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4177CB-36DB-40BC-9C11-86EBA4EC79AF}"/>
              </a:ext>
            </a:extLst>
          </p:cNvPr>
          <p:cNvGrpSpPr/>
          <p:nvPr/>
        </p:nvGrpSpPr>
        <p:grpSpPr>
          <a:xfrm>
            <a:off x="10532546" y="339090"/>
            <a:ext cx="1270380" cy="2393672"/>
            <a:chOff x="10278152" y="217170"/>
            <a:chExt cx="1270380" cy="2393672"/>
          </a:xfrm>
        </p:grpSpPr>
        <p:pic>
          <p:nvPicPr>
            <p:cNvPr id="6" name="Picture 2" descr="Ask a stupid question day - Clip Art Library">
              <a:extLst>
                <a:ext uri="{FF2B5EF4-FFF2-40B4-BE49-F238E27FC236}">
                  <a16:creationId xmlns:a16="http://schemas.microsoft.com/office/drawing/2014/main" id="{6F6DEFAD-550E-41B3-BEAC-D5A318D4C2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8152" y="217170"/>
              <a:ext cx="1270380" cy="2038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B87FA9-1AE1-462B-9F38-49FECFA73201}"/>
                </a:ext>
              </a:extLst>
            </p:cNvPr>
            <p:cNvSpPr txBox="1"/>
            <p:nvPr/>
          </p:nvSpPr>
          <p:spPr>
            <a:xfrm rot="15780839">
              <a:off x="9617632" y="1558091"/>
              <a:ext cx="18592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©clipart-library.com</a:t>
              </a:r>
            </a:p>
          </p:txBody>
        </p:sp>
      </p:grpSp>
      <p:pic>
        <p:nvPicPr>
          <p:cNvPr id="8" name="Picture 4" descr="Question Of The Day Clipart">
            <a:extLst>
              <a:ext uri="{FF2B5EF4-FFF2-40B4-BE49-F238E27FC236}">
                <a16:creationId xmlns:a16="http://schemas.microsoft.com/office/drawing/2014/main" id="{E4508B44-DFDB-4F3B-B840-A7992A8B6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59" b="94970" l="4167" r="96065">
                        <a14:foregroundMark x1="9259" y1="4438" x2="9259" y2="4438"/>
                        <a14:foregroundMark x1="11806" y1="4142" x2="11806" y2="4142"/>
                        <a14:foregroundMark x1="6019" y1="5030" x2="6019" y2="5030"/>
                        <a14:foregroundMark x1="4398" y1="10059" x2="4398" y2="10059"/>
                        <a14:foregroundMark x1="4167" y1="78698" x2="4167" y2="78698"/>
                        <a14:foregroundMark x1="12500" y1="95266" x2="12500" y2="95266"/>
                        <a14:foregroundMark x1="80787" y1="95266" x2="80787" y2="95266"/>
                        <a14:foregroundMark x1="94444" y1="95562" x2="94444" y2="95562"/>
                        <a14:foregroundMark x1="95833" y1="89349" x2="95833" y2="89349"/>
                        <a14:foregroundMark x1="96065" y1="18639" x2="96065" y2="18639"/>
                        <a14:foregroundMark x1="92130" y1="5621" x2="92130" y2="5621"/>
                        <a14:foregroundMark x1="26620" y1="4734" x2="26620" y2="4438"/>
                        <a14:foregroundMark x1="29861" y1="5325" x2="29861" y2="5325"/>
                        <a14:foregroundMark x1="33333" y1="4734" x2="33333" y2="4734"/>
                        <a14:foregroundMark x1="36111" y1="5325" x2="36111" y2="5325"/>
                        <a14:foregroundMark x1="40278" y1="5325" x2="40278" y2="5325"/>
                        <a14:foregroundMark x1="41898" y1="4438" x2="42593" y2="4438"/>
                        <a14:foregroundMark x1="45602" y1="4438" x2="45602" y2="4438"/>
                        <a14:foregroundMark x1="50694" y1="5325" x2="50694" y2="5325"/>
                        <a14:foregroundMark x1="53935" y1="5325" x2="53935" y2="5325"/>
                        <a14:foregroundMark x1="57176" y1="4734" x2="57176" y2="4734"/>
                        <a14:foregroundMark x1="59259" y1="5325" x2="59259" y2="5325"/>
                        <a14:foregroundMark x1="4398" y1="33432" x2="4398" y2="42899"/>
                        <a14:foregroundMark x1="25000" y1="5325" x2="31944" y2="4438"/>
                        <a14:foregroundMark x1="31250" y1="5325" x2="37500" y2="4142"/>
                        <a14:backgroundMark x1="18287" y1="19527" x2="18287" y2="19527"/>
                        <a14:backgroundMark x1="18981" y1="19527" x2="32639" y2="23373"/>
                        <a14:backgroundMark x1="32639" y1="23373" x2="20370" y2="31657"/>
                        <a14:backgroundMark x1="20370" y1="31657" x2="34954" y2="30769"/>
                        <a14:backgroundMark x1="41204" y1="22485" x2="53241" y2="22781"/>
                        <a14:backgroundMark x1="53241" y1="22781" x2="41435" y2="29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22" y="1358266"/>
            <a:ext cx="9502378" cy="474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18207F-5BB4-4C25-A363-3B2695F4FEEC}"/>
              </a:ext>
            </a:extLst>
          </p:cNvPr>
          <p:cNvSpPr txBox="1"/>
          <p:nvPr/>
        </p:nvSpPr>
        <p:spPr>
          <a:xfrm>
            <a:off x="1677074" y="1765413"/>
            <a:ext cx="8374666" cy="391863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dirty="0">
                <a:latin typeface="+mn-ea"/>
              </a:rPr>
              <a:t>생활 속에서 실험해 보고 싶은 아이디어가 있어요</a:t>
            </a:r>
            <a:r>
              <a:rPr lang="en-US" altLang="ko-KR" sz="3000" dirty="0">
                <a:latin typeface="+mn-ea"/>
              </a:rPr>
              <a:t>? </a:t>
            </a:r>
            <a:r>
              <a:rPr lang="ko-KR" altLang="en-US" sz="3000" b="1" dirty="0">
                <a:latin typeface="+mn-ea"/>
              </a:rPr>
              <a:t>워크북 </a:t>
            </a:r>
            <a:r>
              <a:rPr lang="en-US" altLang="ko-KR" sz="3000" b="1" dirty="0">
                <a:latin typeface="+mn-ea"/>
              </a:rPr>
              <a:t>39</a:t>
            </a:r>
            <a:r>
              <a:rPr lang="ko-KR" altLang="en-US" sz="3000" b="1" dirty="0">
                <a:latin typeface="+mn-ea"/>
              </a:rPr>
              <a:t>쪽</a:t>
            </a:r>
            <a:r>
              <a:rPr lang="ko-KR" altLang="en-US" sz="3000" dirty="0">
                <a:latin typeface="+mn-ea"/>
              </a:rPr>
              <a:t>에 두 개의 아이디어가 나와 있어요</a:t>
            </a:r>
            <a:r>
              <a:rPr lang="en-US" altLang="ko-KR" sz="3000" dirty="0">
                <a:latin typeface="+mn-ea"/>
              </a:rPr>
              <a:t>. </a:t>
            </a:r>
            <a:r>
              <a:rPr lang="ko-KR" altLang="en-US" sz="3000" dirty="0">
                <a:latin typeface="+mn-ea"/>
              </a:rPr>
              <a:t>그 중에서 하나를 실험해도 좋고 자신이 하고 싶은 실험이나 수업 시간에 본 것을 해 보는 것도 괜찮아요</a:t>
            </a:r>
            <a:r>
              <a:rPr lang="en-US" altLang="ko-KR" sz="3000" dirty="0">
                <a:latin typeface="+mn-ea"/>
              </a:rPr>
              <a:t>. </a:t>
            </a:r>
            <a:r>
              <a:rPr lang="ko-KR" altLang="en-US" sz="3000" dirty="0">
                <a:latin typeface="+mn-ea"/>
              </a:rPr>
              <a:t>실험 결과를 사진과 함께 </a:t>
            </a:r>
            <a:r>
              <a:rPr lang="en-US" altLang="ko-KR" sz="3000" b="1" dirty="0">
                <a:latin typeface="+mn-ea"/>
              </a:rPr>
              <a:t>40</a:t>
            </a:r>
            <a:r>
              <a:rPr lang="ko-KR" altLang="en-US" sz="3000" b="1" dirty="0">
                <a:latin typeface="+mn-ea"/>
              </a:rPr>
              <a:t>쪽</a:t>
            </a:r>
            <a:r>
              <a:rPr lang="ko-KR" altLang="en-US" sz="3000" dirty="0">
                <a:latin typeface="+mn-ea"/>
              </a:rPr>
              <a:t>에 정리해 보세요</a:t>
            </a:r>
            <a:r>
              <a:rPr lang="en-US" altLang="ko-KR" sz="3000" dirty="0">
                <a:latin typeface="+mn-ea"/>
              </a:rPr>
              <a:t>. </a:t>
            </a:r>
            <a:r>
              <a:rPr lang="ko-KR" altLang="en-US" sz="3000" dirty="0">
                <a:latin typeface="+mn-ea"/>
              </a:rPr>
              <a:t>별도의 파일로 제출해도 좋아요</a:t>
            </a:r>
            <a:r>
              <a:rPr lang="en-US" altLang="ko-KR" sz="3000" dirty="0">
                <a:latin typeface="+mn-ea"/>
              </a:rPr>
              <a:t>. (</a:t>
            </a:r>
            <a:r>
              <a:rPr lang="ko-KR" altLang="en-US" sz="3000" dirty="0">
                <a:latin typeface="+mn-ea"/>
              </a:rPr>
              <a:t>숙제</a:t>
            </a:r>
            <a:r>
              <a:rPr lang="en-US" altLang="ko-KR" sz="3000" dirty="0">
                <a:latin typeface="+mn-ea"/>
              </a:rPr>
              <a:t>!)</a:t>
            </a:r>
            <a:endParaRPr lang="en-US" sz="3000" dirty="0">
              <a:latin typeface="+mn-ea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101FAE4-2AA5-445D-8A71-679D14BA307B}"/>
              </a:ext>
            </a:extLst>
          </p:cNvPr>
          <p:cNvSpPr/>
          <p:nvPr/>
        </p:nvSpPr>
        <p:spPr>
          <a:xfrm>
            <a:off x="0" y="-13082"/>
            <a:ext cx="3010860" cy="1907983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>
                <a:solidFill>
                  <a:schemeClr val="tx1"/>
                </a:solidFill>
              </a:rPr>
              <a:t>워크북 연습문제도 </a:t>
            </a:r>
            <a:r>
              <a:rPr lang="ko-KR" altLang="en-US" sz="2800" dirty="0">
                <a:solidFill>
                  <a:schemeClr val="tx1"/>
                </a:solidFill>
              </a:rPr>
              <a:t>잊지 마세요</a:t>
            </a:r>
            <a:r>
              <a:rPr lang="en-US" altLang="ko-KR" sz="2800" dirty="0">
                <a:solidFill>
                  <a:schemeClr val="tx1"/>
                </a:solidFill>
              </a:rPr>
              <a:t>!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56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526092"/>
            <a:ext cx="12191999" cy="8455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b="1" dirty="0"/>
              <a:t>LINGT</a:t>
            </a:r>
            <a:r>
              <a:rPr lang="ko-KR" altLang="en-US" b="1" dirty="0"/>
              <a:t>을 이용한 말하기 숙제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ko-KR" sz="3200" dirty="0"/>
              <a:t>WWW.LINGT.COM</a:t>
            </a:r>
            <a:r>
              <a:rPr lang="ko-KR" altLang="en-US" sz="3200" dirty="0"/>
              <a:t>에서 </a:t>
            </a:r>
            <a:r>
              <a:rPr lang="en-US" altLang="ko-KR" sz="3200" dirty="0"/>
              <a:t>SIGN UP </a:t>
            </a:r>
            <a:r>
              <a:rPr lang="ko-KR" altLang="en-US" sz="3200" dirty="0"/>
              <a:t>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교사의 방 만들기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녹음</a:t>
            </a:r>
            <a:r>
              <a:rPr lang="en-US" altLang="ko-KR" sz="3200" dirty="0"/>
              <a:t>, </a:t>
            </a:r>
            <a:r>
              <a:rPr lang="ko-KR" altLang="en-US" sz="3200" dirty="0"/>
              <a:t>사진</a:t>
            </a:r>
            <a:r>
              <a:rPr lang="en-US" altLang="ko-KR" sz="3200" dirty="0"/>
              <a:t>, </a:t>
            </a:r>
            <a:r>
              <a:rPr lang="ko-KR" altLang="en-US" sz="3200" dirty="0"/>
              <a:t>영상</a:t>
            </a:r>
            <a:r>
              <a:rPr lang="en-US" altLang="ko-KR" sz="3200" dirty="0"/>
              <a:t>, </a:t>
            </a:r>
            <a:r>
              <a:rPr lang="ko-KR" altLang="en-US" sz="3200" dirty="0"/>
              <a:t>텍스트를 이용한 숙제 제시하기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교과서 녹음</a:t>
            </a:r>
            <a:r>
              <a:rPr lang="en-US" altLang="ko-KR" sz="3200" dirty="0"/>
              <a:t>, </a:t>
            </a:r>
            <a:r>
              <a:rPr lang="ko-KR" altLang="en-US" sz="3200" dirty="0"/>
              <a:t>의견 말하기 등의 숙제 가능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학생에게 링크 제공하기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총 </a:t>
            </a:r>
            <a:r>
              <a:rPr lang="en-US" altLang="ko-KR" sz="3200" dirty="0"/>
              <a:t>10</a:t>
            </a:r>
            <a:r>
              <a:rPr lang="ko-KR" altLang="en-US" sz="3200" dirty="0"/>
              <a:t>개의 말하기 숙제를 무료로 만들 수 있음</a:t>
            </a:r>
            <a:r>
              <a:rPr lang="en-US" altLang="ko-KR" sz="3200" dirty="0"/>
              <a:t> </a:t>
            </a:r>
            <a:endParaRPr lang="en-US" sz="32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E09C897-1142-4942-8AD7-C45BD064B70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69263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81175"/>
            <a:ext cx="11887200" cy="54847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buFont typeface="+mj-lt"/>
              <a:buAutoNum type="arabicPeriod"/>
            </a:pP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범용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https://www.dreamstime.com/changing-state-matter-solid-liquid-gas-due-to-temperature-vector-illustration-image150525799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https://www.youtube.com/watch?v=hZRsDMcaEJE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https://www.youtube.com/watch?v=w2TJ1RBsiK0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https://kr.123rf.com/photo_48627349_stock-vector-doodle-the-girl-open-the-window-full-color.html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http://scienceon.hani.co.kr/546099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https://www.dreamstime.com/illustration/blow-balloon.html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https://www.youtube.com/watch?v=tHh7WuEPN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https://www.youtube.com/watch?v=nz9DclsuSHs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https://www.youtube.com/watch?v=eLN2ILSucWQ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https://www.cleanpng.com/png-scalable-vector-graphics-paper-royalty-free-clip-a-6012096/download-png.html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http://clipart-library.com/writing-book-cliparts.html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https://www.uihere.com/free-cliparts/question-mark-emoticon-clip-art-silly-question-cliparts-1429704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07233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B8F0C9-5169-4D44-8F8B-F8508E4F6F1A}"/>
              </a:ext>
            </a:extLst>
          </p:cNvPr>
          <p:cNvSpPr txBox="1"/>
          <p:nvPr/>
        </p:nvSpPr>
        <p:spPr>
          <a:xfrm>
            <a:off x="0" y="286400"/>
            <a:ext cx="1219200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9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과에서는 </a:t>
            </a:r>
            <a:endParaRPr lang="en-US" altLang="ko-KR" sz="3000" b="1" dirty="0">
              <a:solidFill>
                <a:srgbClr val="0070C0"/>
              </a:solidFill>
              <a:latin typeface="+mn-ea"/>
            </a:endParaRPr>
          </a:p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우리 생활에서 알아야 하는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과학 상식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에 대해 이야기할 거예요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C19BDA-E10F-4F48-94A3-EDCF672A20D8}"/>
              </a:ext>
            </a:extLst>
          </p:cNvPr>
          <p:cNvGrpSpPr/>
          <p:nvPr/>
        </p:nvGrpSpPr>
        <p:grpSpPr>
          <a:xfrm>
            <a:off x="603160" y="2002094"/>
            <a:ext cx="6173560" cy="3880833"/>
            <a:chOff x="603160" y="2296734"/>
            <a:chExt cx="5492840" cy="3880833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3E3F528-EDAA-425F-AC85-EED7130A9FDB}"/>
                </a:ext>
              </a:extLst>
            </p:cNvPr>
            <p:cNvSpPr/>
            <p:nvPr/>
          </p:nvSpPr>
          <p:spPr>
            <a:xfrm>
              <a:off x="603160" y="3099087"/>
              <a:ext cx="5492840" cy="3078480"/>
            </a:xfrm>
            <a:prstGeom prst="roundRect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자신이 알고 있는 과학 상식에 대해 이야기할 수 있다</a:t>
              </a:r>
              <a:r>
                <a:rPr lang="en-US" altLang="ko-KR" sz="3200" dirty="0"/>
                <a:t>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여러 가지 현상의 원인을 과학적으로 설명할 수 있다</a:t>
              </a:r>
              <a:r>
                <a:rPr lang="en-US" altLang="ko-KR" sz="3200" dirty="0"/>
                <a:t>.</a:t>
              </a:r>
              <a:endParaRPr lang="en-US" sz="3200" dirty="0"/>
            </a:p>
          </p:txBody>
        </p:sp>
        <p:sp>
          <p:nvSpPr>
            <p:cNvPr id="19" name="Rectangle: Beveled 18">
              <a:extLst>
                <a:ext uri="{FF2B5EF4-FFF2-40B4-BE49-F238E27FC236}">
                  <a16:creationId xmlns:a16="http://schemas.microsoft.com/office/drawing/2014/main" id="{37FDC881-A840-4F63-914E-83CFCB6EB30F}"/>
                </a:ext>
              </a:extLst>
            </p:cNvPr>
            <p:cNvSpPr/>
            <p:nvPr/>
          </p:nvSpPr>
          <p:spPr>
            <a:xfrm>
              <a:off x="2022071" y="2296734"/>
              <a:ext cx="2712720" cy="802353"/>
            </a:xfrm>
            <a:prstGeom prst="bevel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/>
                <a:t>학습 목표</a:t>
              </a:r>
              <a:endParaRPr lang="en-US" sz="3200" b="1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A2D691-336A-47B6-9532-8E27346C4DB1}"/>
              </a:ext>
            </a:extLst>
          </p:cNvPr>
          <p:cNvGrpSpPr/>
          <p:nvPr/>
        </p:nvGrpSpPr>
        <p:grpSpPr>
          <a:xfrm>
            <a:off x="6969760" y="2002094"/>
            <a:ext cx="4744720" cy="3880833"/>
            <a:chOff x="792588" y="2296734"/>
            <a:chExt cx="4864483" cy="3880833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903420E-2957-4915-9FA1-3D1B55A65E76}"/>
                </a:ext>
              </a:extLst>
            </p:cNvPr>
            <p:cNvSpPr/>
            <p:nvPr/>
          </p:nvSpPr>
          <p:spPr>
            <a:xfrm>
              <a:off x="792588" y="3099087"/>
              <a:ext cx="4864483" cy="3078480"/>
            </a:xfrm>
            <a:prstGeom prst="roundRect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주제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과학 상식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어휘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과학적 개념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문법</a:t>
              </a:r>
              <a:r>
                <a:rPr lang="en-US" altLang="ko-KR" sz="3200" dirty="0"/>
                <a:t>: 1. –</a:t>
              </a:r>
              <a:r>
                <a:rPr lang="ko-KR" altLang="en-US" sz="3200" dirty="0"/>
                <a:t>았</a:t>
              </a:r>
              <a:r>
                <a:rPr lang="en-US" altLang="ko-KR" sz="3200" dirty="0"/>
                <a:t>/</a:t>
              </a:r>
              <a:r>
                <a:rPr lang="ko-KR" altLang="en-US" sz="3200" dirty="0"/>
                <a:t>었다가</a:t>
              </a:r>
              <a:endParaRPr lang="en-US" altLang="ko-KR" sz="3200" dirty="0"/>
            </a:p>
            <a:p>
              <a:r>
                <a:rPr lang="en-US" altLang="ko-KR" sz="3200" dirty="0"/>
                <a:t>            2. –</a:t>
              </a:r>
              <a:r>
                <a:rPr lang="ko-KR" altLang="en-US" sz="3200" dirty="0"/>
                <a:t>기 때문이다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문화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황토의 효능</a:t>
              </a:r>
              <a:endParaRPr lang="en-US" altLang="ko-KR" sz="3200" dirty="0"/>
            </a:p>
          </p:txBody>
        </p:sp>
        <p:sp>
          <p:nvSpPr>
            <p:cNvPr id="22" name="Rectangle: Beveled 21">
              <a:extLst>
                <a:ext uri="{FF2B5EF4-FFF2-40B4-BE49-F238E27FC236}">
                  <a16:creationId xmlns:a16="http://schemas.microsoft.com/office/drawing/2014/main" id="{7725A541-62F5-45D6-B418-DEE41F32B913}"/>
                </a:ext>
              </a:extLst>
            </p:cNvPr>
            <p:cNvSpPr/>
            <p:nvPr/>
          </p:nvSpPr>
          <p:spPr>
            <a:xfrm>
              <a:off x="1820708" y="2296734"/>
              <a:ext cx="2712720" cy="802353"/>
            </a:xfrm>
            <a:prstGeom prst="bevel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/>
                <a:t>학습 내용</a:t>
              </a:r>
              <a:endParaRPr lang="en-US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86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물질</a:t>
            </a:r>
            <a:endParaRPr lang="en-US" sz="4000" dirty="0"/>
          </a:p>
        </p:txBody>
      </p:sp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1A3865E7-E684-423F-A818-B57F3D054E0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17BE251-4EC0-49CF-823E-A07F2E78B3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236566"/>
              </p:ext>
            </p:extLst>
          </p:nvPr>
        </p:nvGraphicFramePr>
        <p:xfrm>
          <a:off x="6311348" y="841584"/>
          <a:ext cx="5880654" cy="25874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60218">
                  <a:extLst>
                    <a:ext uri="{9D8B030D-6E8A-4147-A177-3AD203B41FA5}">
                      <a16:colId xmlns:a16="http://schemas.microsoft.com/office/drawing/2014/main" val="4247405989"/>
                    </a:ext>
                  </a:extLst>
                </a:gridCol>
                <a:gridCol w="1960218">
                  <a:extLst>
                    <a:ext uri="{9D8B030D-6E8A-4147-A177-3AD203B41FA5}">
                      <a16:colId xmlns:a16="http://schemas.microsoft.com/office/drawing/2014/main" val="3097488674"/>
                    </a:ext>
                  </a:extLst>
                </a:gridCol>
                <a:gridCol w="1960218">
                  <a:extLst>
                    <a:ext uri="{9D8B030D-6E8A-4147-A177-3AD203B41FA5}">
                      <a16:colId xmlns:a16="http://schemas.microsoft.com/office/drawing/2014/main" val="1954839494"/>
                    </a:ext>
                  </a:extLst>
                </a:gridCol>
              </a:tblGrid>
              <a:tr h="129370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고체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액체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기체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927979"/>
                  </a:ext>
                </a:extLst>
              </a:tr>
              <a:tr h="129370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얼음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물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수증기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8768201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8D50CEA-69AE-43E0-8FFD-1710A0B7CBA6}"/>
              </a:ext>
            </a:extLst>
          </p:cNvPr>
          <p:cNvSpPr txBox="1"/>
          <p:nvPr/>
        </p:nvSpPr>
        <p:spPr>
          <a:xfrm>
            <a:off x="6311346" y="3605588"/>
            <a:ext cx="5880654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우리 주변의 물질 가운데 고체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액체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기체로 이루어진 것은 무엇이 있나요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?</a:t>
            </a:r>
            <a:endParaRPr lang="en-US" sz="3000" b="1" dirty="0">
              <a:solidFill>
                <a:srgbClr val="EB43B7"/>
              </a:solidFill>
              <a:latin typeface="+mn-ea"/>
            </a:endParaRPr>
          </a:p>
        </p:txBody>
      </p:sp>
      <p:pic>
        <p:nvPicPr>
          <p:cNvPr id="1028" name="Picture 4" descr="Changing The State Of Matter From Solid, Liquid And Gas Due To ...">
            <a:extLst>
              <a:ext uri="{FF2B5EF4-FFF2-40B4-BE49-F238E27FC236}">
                <a16:creationId xmlns:a16="http://schemas.microsoft.com/office/drawing/2014/main" id="{B616FD95-F956-45B6-97CA-580B122CB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0331"/>
            <a:ext cx="6199552" cy="536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FFD2DE0-725C-42F3-833A-0828A88859CF}"/>
              </a:ext>
            </a:extLst>
          </p:cNvPr>
          <p:cNvSpPr txBox="1"/>
          <p:nvPr/>
        </p:nvSpPr>
        <p:spPr>
          <a:xfrm>
            <a:off x="6311346" y="5348437"/>
            <a:ext cx="588065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무엇이 물질을 변하게 하나요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5A8092-5271-49D6-BB10-DAC082FA3765}"/>
              </a:ext>
            </a:extLst>
          </p:cNvPr>
          <p:cNvSpPr txBox="1"/>
          <p:nvPr/>
        </p:nvSpPr>
        <p:spPr>
          <a:xfrm>
            <a:off x="4956130" y="820331"/>
            <a:ext cx="13552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©dreamstime.com</a:t>
            </a:r>
          </a:p>
        </p:txBody>
      </p:sp>
    </p:spTree>
    <p:extLst>
      <p:ext uri="{BB962C8B-B14F-4D97-AF65-F5344CB8AC3E}">
        <p14:creationId xmlns:p14="http://schemas.microsoft.com/office/powerpoint/2010/main" val="1952096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86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물질의 변화</a:t>
            </a:r>
            <a:endParaRPr lang="en-US" sz="4000" dirty="0"/>
          </a:p>
        </p:txBody>
      </p:sp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1A3865E7-E684-423F-A818-B57F3D054E0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17BE251-4EC0-49CF-823E-A07F2E78B3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969474"/>
              </p:ext>
            </p:extLst>
          </p:nvPr>
        </p:nvGraphicFramePr>
        <p:xfrm>
          <a:off x="0" y="841586"/>
          <a:ext cx="12192000" cy="3780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24740598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9748867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22500769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954839494"/>
                    </a:ext>
                  </a:extLst>
                </a:gridCol>
              </a:tblGrid>
              <a:tr h="126003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냉각시키다</a:t>
                      </a:r>
                      <a:endParaRPr lang="en-US" sz="4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열을 가하다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차갑게 하다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927979"/>
                  </a:ext>
                </a:extLst>
              </a:tr>
              <a:tr h="126003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뜨겁게 하다</a:t>
                      </a:r>
                      <a:endParaRPr lang="en-US" sz="4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팽창하다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수축하다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4379320"/>
                  </a:ext>
                </a:extLst>
              </a:tr>
              <a:tr h="1260037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부피가 늘어나다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부피가 줄어들다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9845074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8D50CEA-69AE-43E0-8FFD-1710A0B7CBA6}"/>
              </a:ext>
            </a:extLst>
          </p:cNvPr>
          <p:cNvSpPr txBox="1"/>
          <p:nvPr/>
        </p:nvSpPr>
        <p:spPr>
          <a:xfrm>
            <a:off x="365760" y="4738097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물질을 변화시키거나 변화했을 때를 묘사하는 어휘들이에요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D791D9-EBF7-4BF0-80A5-4DBBF31BAA21}"/>
              </a:ext>
            </a:extLst>
          </p:cNvPr>
          <p:cNvSpPr txBox="1"/>
          <p:nvPr/>
        </p:nvSpPr>
        <p:spPr>
          <a:xfrm>
            <a:off x="365760" y="5455952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000" b="1" dirty="0">
                <a:solidFill>
                  <a:srgbClr val="CC00FF"/>
                </a:solidFill>
                <a:latin typeface="+mn-ea"/>
              </a:rPr>
              <a:t>‘</a:t>
            </a:r>
            <a:r>
              <a:rPr lang="ko-KR" altLang="en-US" sz="3000" b="1" dirty="0">
                <a:solidFill>
                  <a:srgbClr val="CC00FF"/>
                </a:solidFill>
                <a:latin typeface="+mn-ea"/>
              </a:rPr>
              <a:t>물의 변화</a:t>
            </a:r>
            <a:r>
              <a:rPr lang="en-US" altLang="ko-KR" sz="3000" b="1" dirty="0">
                <a:solidFill>
                  <a:srgbClr val="CC00FF"/>
                </a:solidFill>
                <a:latin typeface="+mn-ea"/>
              </a:rPr>
              <a:t>’</a:t>
            </a:r>
            <a:r>
              <a:rPr lang="ko-KR" altLang="en-US" sz="3000" b="1" dirty="0">
                <a:solidFill>
                  <a:srgbClr val="CC00FF"/>
                </a:solidFill>
                <a:latin typeface="+mn-ea"/>
              </a:rPr>
              <a:t>를 이 어휘들을 사용해서 설명해 볼까요</a:t>
            </a:r>
            <a:r>
              <a:rPr lang="en-US" altLang="ko-KR" sz="3000" b="1" dirty="0">
                <a:solidFill>
                  <a:srgbClr val="CC00FF"/>
                </a:solidFill>
                <a:latin typeface="+mn-ea"/>
              </a:rPr>
              <a:t>?</a:t>
            </a:r>
            <a:r>
              <a:rPr lang="ko-KR" altLang="en-US" sz="3000" b="1" dirty="0">
                <a:solidFill>
                  <a:srgbClr val="CC00FF"/>
                </a:solidFill>
                <a:latin typeface="+mn-ea"/>
              </a:rPr>
              <a:t> </a:t>
            </a:r>
            <a:endParaRPr lang="en-US" sz="3000" b="1" dirty="0">
              <a:solidFill>
                <a:srgbClr val="CC00FF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9709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4817BF95-3A7D-49D3-AD9B-3634BE7A3A0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2AB28E-C16A-49A0-BC0E-3F263717C745}"/>
              </a:ext>
            </a:extLst>
          </p:cNvPr>
          <p:cNvSpPr txBox="1"/>
          <p:nvPr/>
        </p:nvSpPr>
        <p:spPr>
          <a:xfrm>
            <a:off x="0" y="301936"/>
            <a:ext cx="12191999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물질의 변화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0AB7952-6307-4E40-A23D-BEE731DD02EE}"/>
              </a:ext>
            </a:extLst>
          </p:cNvPr>
          <p:cNvGrpSpPr/>
          <p:nvPr/>
        </p:nvGrpSpPr>
        <p:grpSpPr>
          <a:xfrm>
            <a:off x="0" y="18388"/>
            <a:ext cx="2098041" cy="1666241"/>
            <a:chOff x="0" y="-45915"/>
            <a:chExt cx="2098041" cy="1666241"/>
          </a:xfrm>
        </p:grpSpPr>
        <p:pic>
          <p:nvPicPr>
            <p:cNvPr id="5" name="Picture 2" descr="Free download Green Leaf Background png. - CleanPNG / KissPNG">
              <a:extLst>
                <a:ext uri="{FF2B5EF4-FFF2-40B4-BE49-F238E27FC236}">
                  <a16:creationId xmlns:a16="http://schemas.microsoft.com/office/drawing/2014/main" id="{C699BC28-47FD-4AE7-A5D2-5F0069193F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125" b="93304" l="4911" r="97768">
                          <a14:foregroundMark x1="9375" y1="9821" x2="19196" y2="11607"/>
                          <a14:foregroundMark x1="16518" y1="3125" x2="15625" y2="7143"/>
                          <a14:foregroundMark x1="4911" y1="9375" x2="5357" y2="9821"/>
                          <a14:foregroundMark x1="89286" y1="15625" x2="91071" y2="15179"/>
                          <a14:foregroundMark x1="94196" y1="20089" x2="94420" y2="24116"/>
                          <a14:foregroundMark x1="92857" y1="41518" x2="92857" y2="47768"/>
                          <a14:foregroundMark x1="91964" y1="55804" x2="91964" y2="60268"/>
                          <a14:foregroundMark x1="81250" y1="58482" x2="82143" y2="70982"/>
                          <a14:foregroundMark x1="81696" y1="79464" x2="85714" y2="86607"/>
                          <a14:foregroundMark x1="97768" y1="92411" x2="98214" y2="92411"/>
                          <a14:foregroundMark x1="8482" y1="23661" x2="9375" y2="31696"/>
                          <a14:foregroundMark x1="8036" y1="28571" x2="8036" y2="32143"/>
                          <a14:foregroundMark x1="8929" y1="34821" x2="8482" y2="39286"/>
                          <a14:foregroundMark x1="8482" y1="41518" x2="8036" y2="48661"/>
                          <a14:foregroundMark x1="7589" y1="53571" x2="7589" y2="56250"/>
                          <a14:foregroundMark x1="7143" y1="62500" x2="8036" y2="66518"/>
                          <a14:foregroundMark x1="8482" y1="67411" x2="8482" y2="71875"/>
                          <a14:foregroundMark x1="9375" y1="74107" x2="9821" y2="77232"/>
                          <a14:foregroundMark x1="9821" y1="79018" x2="11607" y2="84821"/>
                          <a14:foregroundMark x1="12500" y1="86161" x2="14286" y2="91071"/>
                          <a14:foregroundMark x1="15625" y1="92857" x2="16071" y2="91518"/>
                          <a14:foregroundMark x1="16518" y1="92857" x2="22321" y2="93304"/>
                          <a14:foregroundMark x1="24554" y1="93304" x2="27679" y2="93304"/>
                          <a14:foregroundMark x1="30357" y1="93304" x2="32589" y2="93304"/>
                          <a14:foregroundMark x1="33929" y1="92857" x2="36607" y2="91518"/>
                          <a14:foregroundMark x1="41964" y1="93304" x2="41964" y2="93304"/>
                          <a14:foregroundMark x1="48214" y1="92857" x2="48214" y2="92857"/>
                          <a14:foregroundMark x1="55357" y1="92857" x2="55357" y2="92857"/>
                          <a14:foregroundMark x1="66518" y1="92411" x2="66964" y2="92857"/>
                          <a14:foregroundMark x1="83929" y1="93304" x2="83929" y2="93304"/>
                          <a14:foregroundMark x1="76786" y1="93304" x2="76786" y2="93304"/>
                          <a14:foregroundMark x1="20089" y1="22321" x2="20089" y2="22768"/>
                          <a14:foregroundMark x1="21875" y1="26339" x2="21875" y2="27679"/>
                          <a14:foregroundMark x1="93304" y1="33036" x2="93304" y2="36161"/>
                          <a14:foregroundMark x1="93304" y1="45982" x2="93495" y2="48661"/>
                          <a14:foregroundMark x1="92857" y1="54911" x2="92411" y2="68750"/>
                          <a14:foregroundMark x1="25446" y1="15625" x2="36161" y2="15625"/>
                          <a14:foregroundMark x1="36161" y1="15625" x2="37500" y2="15625"/>
                          <a14:foregroundMark x1="40179" y1="16518" x2="42857" y2="16964"/>
                          <a14:foregroundMark x1="40179" y1="16071" x2="41518" y2="16071"/>
                          <a14:foregroundMark x1="46875" y1="16071" x2="47321" y2="16071"/>
                          <a14:foregroundMark x1="50000" y1="16518" x2="52232" y2="16071"/>
                          <a14:foregroundMark x1="54911" y1="16071" x2="57143" y2="16071"/>
                          <a14:foregroundMark x1="62500" y1="16518" x2="65179" y2="16964"/>
                          <a14:foregroundMark x1="68304" y1="16518" x2="70536" y2="16518"/>
                          <a14:foregroundMark x1="59375" y1="15625" x2="62054" y2="15625"/>
                          <a14:foregroundMark x1="64732" y1="16071" x2="71429" y2="15625"/>
                          <a14:foregroundMark x1="73661" y1="14286" x2="80804" y2="16071"/>
                          <a14:backgroundMark x1="94196" y1="52232" x2="94196" y2="52232"/>
                          <a14:backgroundMark x1="94643" y1="48661" x2="94643" y2="52232"/>
                          <a14:backgroundMark x1="96429" y1="23661" x2="97768" y2="2946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45915"/>
              <a:ext cx="2082801" cy="16662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B79182F-6E0F-4809-A14E-14465C643930}"/>
                </a:ext>
              </a:extLst>
            </p:cNvPr>
            <p:cNvSpPr txBox="1"/>
            <p:nvPr/>
          </p:nvSpPr>
          <p:spPr>
            <a:xfrm>
              <a:off x="25401" y="-8588"/>
              <a:ext cx="2072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©cleanpng.com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07070A6-9F02-42AA-BC4F-5431DA21957F}"/>
                </a:ext>
              </a:extLst>
            </p:cNvPr>
            <p:cNvSpPr txBox="1"/>
            <p:nvPr/>
          </p:nvSpPr>
          <p:spPr>
            <a:xfrm>
              <a:off x="233681" y="436686"/>
              <a:ext cx="17780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/>
                <a:t>선생님의 어휘 노트</a:t>
              </a:r>
              <a:endParaRPr lang="en-US" sz="2800" b="1" dirty="0"/>
            </a:p>
          </p:txBody>
        </p:sp>
      </p:grpSp>
      <p:sp>
        <p:nvSpPr>
          <p:cNvPr id="9" name="Scroll: Horizontal 8">
            <a:extLst>
              <a:ext uri="{FF2B5EF4-FFF2-40B4-BE49-F238E27FC236}">
                <a16:creationId xmlns:a16="http://schemas.microsoft.com/office/drawing/2014/main" id="{5F59F709-EFF2-4338-ACFE-83C82085FF95}"/>
              </a:ext>
            </a:extLst>
          </p:cNvPr>
          <p:cNvSpPr/>
          <p:nvPr/>
        </p:nvSpPr>
        <p:spPr>
          <a:xfrm>
            <a:off x="91440" y="1132933"/>
            <a:ext cx="11917680" cy="505001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000" dirty="0"/>
              <a:t>우리 주변에서 물질이 변하는 경우를 쉽게 경험할 수 있는데 물질은 모습만 변하거나 때로는 모습과 성질이 모두 변하기도 한다</a:t>
            </a:r>
            <a:r>
              <a:rPr lang="en-US" altLang="ko-KR" sz="3000" dirty="0"/>
              <a:t>. </a:t>
            </a:r>
            <a:r>
              <a:rPr lang="ko-KR" altLang="en-US" sz="3000" dirty="0"/>
              <a:t>물질의 변화는 원래의 성질이 변하지 않느냐 변하느냐에 따라 </a:t>
            </a:r>
            <a:r>
              <a:rPr lang="ko-KR" altLang="en-US" sz="3000" b="1" dirty="0">
                <a:solidFill>
                  <a:srgbClr val="FF0000"/>
                </a:solidFill>
              </a:rPr>
              <a:t>물리적 변화</a:t>
            </a:r>
            <a:r>
              <a:rPr lang="ko-KR" altLang="en-US" sz="3000" dirty="0"/>
              <a:t>와 </a:t>
            </a:r>
            <a:r>
              <a:rPr lang="ko-KR" altLang="en-US" sz="3000" b="1" dirty="0">
                <a:solidFill>
                  <a:srgbClr val="FF0000"/>
                </a:solidFill>
              </a:rPr>
              <a:t>화학적 변화</a:t>
            </a:r>
            <a:r>
              <a:rPr lang="ko-KR" altLang="en-US" sz="3000" dirty="0"/>
              <a:t>로 나눌 수 있다</a:t>
            </a:r>
            <a:r>
              <a:rPr lang="en-US" altLang="ko-KR" sz="3000" dirty="0"/>
              <a:t>. </a:t>
            </a:r>
            <a:r>
              <a:rPr lang="ko-KR" altLang="en-US" sz="3000" dirty="0"/>
              <a:t>물리적 변화에는 액체 ↔ 기체</a:t>
            </a:r>
            <a:r>
              <a:rPr lang="en-US" altLang="ko-KR" sz="3000" dirty="0"/>
              <a:t>, </a:t>
            </a:r>
            <a:r>
              <a:rPr lang="ko-KR" altLang="en-US" sz="3000" dirty="0"/>
              <a:t>액체 ↔ 고체</a:t>
            </a:r>
            <a:r>
              <a:rPr lang="en-US" altLang="ko-KR" sz="3000" dirty="0"/>
              <a:t>, </a:t>
            </a:r>
            <a:r>
              <a:rPr lang="ko-KR" altLang="en-US" sz="3000" dirty="0"/>
              <a:t>고체 ↔ 기체 등의 변화가 있고</a:t>
            </a:r>
            <a:r>
              <a:rPr lang="en-US" altLang="ko-KR" sz="3000" dirty="0"/>
              <a:t>, </a:t>
            </a:r>
            <a:r>
              <a:rPr lang="ko-KR" altLang="en-US" sz="3000" dirty="0"/>
              <a:t>화학적 변화에는 수소</a:t>
            </a:r>
            <a:r>
              <a:rPr lang="en-US" altLang="ko-KR" sz="3000" dirty="0"/>
              <a:t>, </a:t>
            </a:r>
            <a:r>
              <a:rPr lang="ko-KR" altLang="en-US" sz="3000" dirty="0"/>
              <a:t>산소</a:t>
            </a:r>
            <a:r>
              <a:rPr lang="en-US" altLang="ko-KR" sz="3000" dirty="0"/>
              <a:t>, </a:t>
            </a:r>
            <a:r>
              <a:rPr lang="ko-KR" altLang="en-US" sz="3000" dirty="0"/>
              <a:t>이산화탄소 발생 등이 있다</a:t>
            </a:r>
            <a:r>
              <a:rPr lang="en-US" altLang="ko-KR" sz="3000" dirty="0"/>
              <a:t>.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305065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87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에너지</a:t>
            </a:r>
            <a:endParaRPr lang="en-US" sz="4000" dirty="0"/>
          </a:p>
        </p:txBody>
      </p:sp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1A3865E7-E684-423F-A818-B57F3D054E0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17BE251-4EC0-49CF-823E-A07F2E78B3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036281"/>
              </p:ext>
            </p:extLst>
          </p:nvPr>
        </p:nvGraphicFramePr>
        <p:xfrm>
          <a:off x="0" y="841584"/>
          <a:ext cx="12192000" cy="40544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24740598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09748867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954839494"/>
                    </a:ext>
                  </a:extLst>
                </a:gridCol>
              </a:tblGrid>
              <a:tr h="405449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힘</a:t>
                      </a:r>
                      <a:r>
                        <a:rPr lang="ko-KR" altLang="en-US" sz="4400" b="1" dirty="0">
                          <a:solidFill>
                            <a:srgbClr val="FF0000"/>
                          </a:solidFill>
                        </a:rPr>
                        <a:t>이</a:t>
                      </a:r>
                      <a:r>
                        <a:rPr lang="ko-KR" altLang="en-US" sz="4400" dirty="0"/>
                        <a:t> 작용하다</a:t>
                      </a:r>
                      <a:endParaRPr lang="en-US" altLang="ko-KR" sz="4400" dirty="0"/>
                    </a:p>
                    <a:p>
                      <a:pPr algn="ctr"/>
                      <a:r>
                        <a:rPr lang="en-US" sz="3200" dirty="0"/>
                        <a:t>Force works.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힘</a:t>
                      </a:r>
                      <a:r>
                        <a:rPr lang="ko-KR" altLang="en-US" sz="4400" b="1" dirty="0">
                          <a:solidFill>
                            <a:srgbClr val="FF0000"/>
                          </a:solidFill>
                        </a:rPr>
                        <a:t>을</a:t>
                      </a:r>
                      <a:r>
                        <a:rPr lang="ko-KR" altLang="en-US" sz="4400" dirty="0"/>
                        <a:t> 가하다</a:t>
                      </a:r>
                      <a:endParaRPr lang="en-US" altLang="ko-KR" sz="44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dirty="0"/>
                        <a:t>Apply force.</a:t>
                      </a:r>
                      <a:endParaRPr lang="en-US" sz="4400" dirty="0"/>
                    </a:p>
                    <a:p>
                      <a:pPr algn="ctr"/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힘</a:t>
                      </a:r>
                      <a:r>
                        <a:rPr lang="ko-KR" altLang="en-US" sz="4400" b="1" dirty="0">
                          <a:solidFill>
                            <a:srgbClr val="FF0000"/>
                          </a:solidFill>
                        </a:rPr>
                        <a:t>이</a:t>
                      </a:r>
                      <a:r>
                        <a:rPr lang="ko-KR" altLang="en-US" sz="4400" dirty="0"/>
                        <a:t> 생기다</a:t>
                      </a:r>
                      <a:endParaRPr lang="en-US" altLang="ko-KR" sz="4400" dirty="0"/>
                    </a:p>
                    <a:p>
                      <a:pPr algn="ctr"/>
                      <a:r>
                        <a:rPr lang="en-US" sz="3200" dirty="0"/>
                        <a:t>Gain strength.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927979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8D50CEA-69AE-43E0-8FFD-1710A0B7CBA6}"/>
              </a:ext>
            </a:extLst>
          </p:cNvPr>
          <p:cNvSpPr txBox="1"/>
          <p:nvPr/>
        </p:nvSpPr>
        <p:spPr>
          <a:xfrm>
            <a:off x="-15240" y="5243490"/>
            <a:ext cx="1220724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조사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(particle/marker) </a:t>
            </a: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사용에 주의하세요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.</a:t>
            </a:r>
            <a:endParaRPr lang="en-US" sz="3000" b="1" dirty="0">
              <a:solidFill>
                <a:srgbClr val="EB43B7"/>
              </a:solidFill>
              <a:latin typeface="+mn-ea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429C53E-ECCA-4D35-8124-ACC831155A1B}"/>
              </a:ext>
            </a:extLst>
          </p:cNvPr>
          <p:cNvSpPr/>
          <p:nvPr/>
        </p:nvSpPr>
        <p:spPr>
          <a:xfrm>
            <a:off x="20321" y="2112332"/>
            <a:ext cx="4053840" cy="2783745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600" dirty="0"/>
              <a:t>우주 공간에서는 중력의 </a:t>
            </a:r>
            <a:r>
              <a:rPr lang="ko-KR" altLang="en-US" sz="3600" b="1" dirty="0"/>
              <a:t>힘이 작용하지 않는다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FC5273E-3DD1-49F6-A182-CDDEFE8722D7}"/>
              </a:ext>
            </a:extLst>
          </p:cNvPr>
          <p:cNvSpPr/>
          <p:nvPr/>
        </p:nvSpPr>
        <p:spPr>
          <a:xfrm>
            <a:off x="4094482" y="2118764"/>
            <a:ext cx="4053840" cy="2783745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딱딱한 음식을 씹기 위해 무리하게 </a:t>
            </a:r>
            <a:r>
              <a:rPr lang="ko-KR" altLang="en-US" sz="3200" b="1" dirty="0"/>
              <a:t>힘을 가하면</a:t>
            </a:r>
            <a:r>
              <a:rPr lang="ko-KR" altLang="en-US" sz="3200" dirty="0"/>
              <a:t> 턱이 아플 수 있어요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7A67B832-7BAE-43F4-AA48-5F881B2F24DA}"/>
              </a:ext>
            </a:extLst>
          </p:cNvPr>
          <p:cNvSpPr/>
          <p:nvPr/>
        </p:nvSpPr>
        <p:spPr>
          <a:xfrm>
            <a:off x="8117839" y="2130971"/>
            <a:ext cx="4053840" cy="2783745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선생님이 해 주신 말씀 때문에 다시 도전할 </a:t>
            </a:r>
            <a:r>
              <a:rPr lang="ko-KR" altLang="en-US" sz="3200" b="1" dirty="0"/>
              <a:t>힘이 생겼어요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58657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87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에너지</a:t>
            </a:r>
            <a:endParaRPr lang="en-US" sz="4000" dirty="0"/>
          </a:p>
        </p:txBody>
      </p:sp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1A3865E7-E684-423F-A818-B57F3D054E0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17BE251-4EC0-49CF-823E-A07F2E78B3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4724041"/>
              </p:ext>
            </p:extLst>
          </p:nvPr>
        </p:nvGraphicFramePr>
        <p:xfrm>
          <a:off x="0" y="841584"/>
          <a:ext cx="12192000" cy="49597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4247405989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74346097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9748867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75409208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95483949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692094241"/>
                    </a:ext>
                  </a:extLst>
                </a:gridCol>
              </a:tblGrid>
              <a:tr h="2479888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속도</a:t>
                      </a:r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가속도</a:t>
                      </a:r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관성</a:t>
                      </a:r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927979"/>
                  </a:ext>
                </a:extLst>
              </a:tr>
              <a:tr h="247988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중력</a:t>
                      </a:r>
                      <a:endParaRPr lang="en-US" sz="4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부력</a:t>
                      </a:r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원심력</a:t>
                      </a:r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마찰력</a:t>
                      </a:r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9753689"/>
                  </a:ext>
                </a:extLst>
              </a:tr>
            </a:tbl>
          </a:graphicData>
        </a:graphic>
      </p:graphicFrame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131D401-3035-4A36-BF61-CDE7EDB95648}"/>
              </a:ext>
            </a:extLst>
          </p:cNvPr>
          <p:cNvSpPr/>
          <p:nvPr/>
        </p:nvSpPr>
        <p:spPr>
          <a:xfrm>
            <a:off x="0" y="1798320"/>
            <a:ext cx="4043680" cy="15036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물체가 나아가거나 일이 진행되는 빠르기</a:t>
            </a:r>
            <a:endParaRPr lang="en-US" sz="28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B8971D5-0954-4850-A8C7-AE38BA5D1365}"/>
              </a:ext>
            </a:extLst>
          </p:cNvPr>
          <p:cNvSpPr/>
          <p:nvPr/>
        </p:nvSpPr>
        <p:spPr>
          <a:xfrm>
            <a:off x="4084322" y="1798320"/>
            <a:ext cx="4043680" cy="15036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일의 진행에 따라 점점 더해지는 속도</a:t>
            </a:r>
            <a:endParaRPr lang="en-US" sz="28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59F0A15-2AC6-4EA0-B4A2-354E45DAAE47}"/>
              </a:ext>
            </a:extLst>
          </p:cNvPr>
          <p:cNvSpPr/>
          <p:nvPr/>
        </p:nvSpPr>
        <p:spPr>
          <a:xfrm>
            <a:off x="8168644" y="1797472"/>
            <a:ext cx="4023356" cy="1504528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물체가 운동의 상태를 지속하려는 성질</a:t>
            </a:r>
            <a:endParaRPr lang="en-US" sz="28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2818298-6BAF-4CC5-A191-F616B89FCF82}"/>
              </a:ext>
            </a:extLst>
          </p:cNvPr>
          <p:cNvSpPr/>
          <p:nvPr/>
        </p:nvSpPr>
        <p:spPr>
          <a:xfrm>
            <a:off x="0" y="4124961"/>
            <a:ext cx="3037840" cy="1676399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지구상에서 모든 물체가 아래로 떨어지도록 하는 힘</a:t>
            </a:r>
            <a:endParaRPr lang="en-US" sz="24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5006617-9D5C-4567-BB67-8F219E8FF7F0}"/>
              </a:ext>
            </a:extLst>
          </p:cNvPr>
          <p:cNvSpPr/>
          <p:nvPr/>
        </p:nvSpPr>
        <p:spPr>
          <a:xfrm>
            <a:off x="3037840" y="4124960"/>
            <a:ext cx="3037840" cy="1676399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/>
              <a:t>물체가 물 위에 떠 있게 하는 힘</a:t>
            </a:r>
            <a:endParaRPr lang="en-US" sz="2800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86EB33F-566F-4CCC-9357-81C05870ED1C}"/>
              </a:ext>
            </a:extLst>
          </p:cNvPr>
          <p:cNvSpPr/>
          <p:nvPr/>
        </p:nvSpPr>
        <p:spPr>
          <a:xfrm>
            <a:off x="6075680" y="4108277"/>
            <a:ext cx="3037840" cy="1676399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원운동하는 물체가 원의 바깥으로 나아가려는 힘</a:t>
            </a:r>
            <a:endParaRPr lang="en-US" sz="2400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12EF116-1414-4E10-8799-617DBDD52BC7}"/>
              </a:ext>
            </a:extLst>
          </p:cNvPr>
          <p:cNvSpPr/>
          <p:nvPr/>
        </p:nvSpPr>
        <p:spPr>
          <a:xfrm>
            <a:off x="9133840" y="4108276"/>
            <a:ext cx="3037840" cy="1676399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접촉하고 있는 두 물체가 서로 저지하는 방향으로 작용하는 저항력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81926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8414</TotalTime>
  <Words>1906</Words>
  <Application>Microsoft Office PowerPoint</Application>
  <PresentationFormat>Widescreen</PresentationFormat>
  <Paragraphs>331</Paragraphs>
  <Slides>35</Slides>
  <Notes>23</Notes>
  <HiddenSlides>0</HiddenSlides>
  <MMClips>9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맑은 고딕</vt:lpstr>
      <vt:lpstr>맑은 고딕</vt:lpstr>
      <vt:lpstr>Arial</vt:lpstr>
      <vt:lpstr>Calibri</vt:lpstr>
      <vt:lpstr>Wingdings</vt:lpstr>
      <vt:lpstr>1_Office Theme</vt:lpstr>
      <vt:lpstr>     재외동포를 위한 한국어(영어권)   6-2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6-2</dc:title>
  <dc:creator>Grace Euna Ko</dc:creator>
  <cp:lastModifiedBy>Hyunkyu Yi</cp:lastModifiedBy>
  <cp:revision>418</cp:revision>
  <dcterms:created xsi:type="dcterms:W3CDTF">2020-04-18T22:55:50Z</dcterms:created>
  <dcterms:modified xsi:type="dcterms:W3CDTF">2020-06-25T11:24:30Z</dcterms:modified>
</cp:coreProperties>
</file>